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0F8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989771A-D4AF-4B8E-8194-DE3620B75FAA}" v="2" dt="2026-06-30T15:53:57.34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10"/>
  </p:normalViewPr>
  <p:slideViewPr>
    <p:cSldViewPr snapToGrid="0" snapToObjects="1">
      <p:cViewPr varScale="1">
        <p:scale>
          <a:sx n="158" d="100"/>
          <a:sy n="158" d="100"/>
        </p:scale>
        <p:origin x="264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56" d="100"/>
          <a:sy n="56" d="100"/>
        </p:scale>
        <p:origin x="2888" y="5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832812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Elaborate on Point 2: Fixed-sum no more. This change and the new accounting changes are much more aligned with the Federal Acquisition Regulation (FAR), which are the rules used for </a:t>
            </a:r>
            <a:r>
              <a:rPr lang="en-US"/>
              <a:t>government contracts.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Critically, many of these projects have multi-year timelines.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548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45720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kern="0" spc="300" dirty="0">
                <a:solidFill>
                  <a:srgbClr val="A7D9B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FRIENDS OF NATIONAL WILDLIFE REFUGES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457200" y="1005840"/>
            <a:ext cx="8229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Understanding Federal Grant Rule Changes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457200" y="22860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i="1" dirty="0">
                <a:solidFill>
                  <a:srgbClr val="C5E8C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the Proposed 2 CFR Part 200 Revisions Mean for Your Refuge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731520" y="3246120"/>
            <a:ext cx="2286000" cy="1188720"/>
          </a:xfrm>
          <a:prstGeom prst="roundRect">
            <a:avLst>
              <a:gd name="adj" fmla="val 7692"/>
            </a:avLst>
          </a:prstGeom>
          <a:solidFill>
            <a:srgbClr val="236B45"/>
          </a:solidFill>
          <a:ln/>
          <a:effectLst>
            <a:outerShdw blurRad="101600" dist="25400" dir="27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731520" y="3291840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A7D9B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Published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731520" y="3749040"/>
            <a:ext cx="2286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May 29, 2026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3383280" y="3246120"/>
            <a:ext cx="2286000" cy="1188720"/>
          </a:xfrm>
          <a:prstGeom prst="roundRect">
            <a:avLst>
              <a:gd name="adj" fmla="val 7692"/>
            </a:avLst>
          </a:prstGeom>
          <a:solidFill>
            <a:srgbClr val="236B45"/>
          </a:solidFill>
          <a:ln/>
          <a:effectLst>
            <a:outerShdw blurRad="101600" dist="25400" dir="27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3383280" y="3291840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A7D9B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Comment Deadline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3383280" y="3749040"/>
            <a:ext cx="2286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July 13, 2026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6035040" y="3246120"/>
            <a:ext cx="2286000" cy="1188720"/>
          </a:xfrm>
          <a:prstGeom prst="roundRect">
            <a:avLst>
              <a:gd name="adj" fmla="val 7692"/>
            </a:avLst>
          </a:prstGeom>
          <a:solidFill>
            <a:srgbClr val="236B45"/>
          </a:solidFill>
          <a:ln/>
          <a:effectLst>
            <a:outerShdw blurRad="101600" dist="25400" dir="27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6035040" y="3291840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A7D9B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Takes Effect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6035040" y="3749040"/>
            <a:ext cx="2286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October 1, 2026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457200" y="466344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7EB891"/>
                </a:solidFill>
                <a:latin typeface="Arial" pitchFamily="34" charset="0"/>
                <a:cs typeface="Arial" pitchFamily="34" charset="-120"/>
              </a:rPr>
              <a:t>Presented by Sarah Hendrickson, Friends of Bosque del Apache, New Mexico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12700">
            <a:solidFill>
              <a:srgbClr val="1E3A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137160"/>
            <a:ext cx="84124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How to Submit a Public Comment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365760" y="1097280"/>
            <a:ext cx="8412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OMB must review every substantive comment. Your voice as a refuge Friends group carries significant weight.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274320" y="1463040"/>
            <a:ext cx="5303520" cy="3520440"/>
          </a:xfrm>
          <a:prstGeom prst="roundRect">
            <a:avLst>
              <a:gd name="adj" fmla="val 2597"/>
            </a:avLst>
          </a:prstGeom>
          <a:solidFill>
            <a:srgbClr val="F0F8F4"/>
          </a:solidFill>
          <a:ln w="12700">
            <a:solidFill>
              <a:srgbClr val="A3CEB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457200" y="1554480"/>
            <a:ext cx="49377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548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Makes a Strong Comment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457200" y="1965960"/>
            <a:ext cx="50292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🔖  Reference section numbers in brackets, e.g., [200.340], [200.461]</a:t>
            </a:r>
            <a:endParaRPr lang="en-US" sz="1250" dirty="0"/>
          </a:p>
        </p:txBody>
      </p:sp>
      <p:sp>
        <p:nvSpPr>
          <p:cNvPr id="8" name="Text 6"/>
          <p:cNvSpPr/>
          <p:nvPr/>
        </p:nvSpPr>
        <p:spPr>
          <a:xfrm>
            <a:off x="457200" y="2514600"/>
            <a:ext cx="50292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📸  Describe specific programs at your refuge that would be affected</a:t>
            </a:r>
            <a:endParaRPr lang="en-US" sz="1250" dirty="0"/>
          </a:p>
        </p:txBody>
      </p:sp>
      <p:sp>
        <p:nvSpPr>
          <p:cNvPr id="9" name="Text 7"/>
          <p:cNvSpPr/>
          <p:nvPr/>
        </p:nvSpPr>
        <p:spPr>
          <a:xfrm>
            <a:off x="457200" y="3063240"/>
            <a:ext cx="50292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💰  Estimate the financial or operational impact where possible</a:t>
            </a:r>
            <a:endParaRPr lang="en-US" sz="1250" dirty="0"/>
          </a:p>
        </p:txBody>
      </p:sp>
      <p:sp>
        <p:nvSpPr>
          <p:cNvPr id="10" name="Text 8"/>
          <p:cNvSpPr/>
          <p:nvPr/>
        </p:nvSpPr>
        <p:spPr>
          <a:xfrm>
            <a:off x="457200" y="3611880"/>
            <a:ext cx="50292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💡  Suggest alternatives that would achieve the policy goal with less burden</a:t>
            </a:r>
            <a:endParaRPr lang="en-US" sz="1250" dirty="0"/>
          </a:p>
        </p:txBody>
      </p:sp>
      <p:sp>
        <p:nvSpPr>
          <p:cNvPr id="11" name="Text 9"/>
          <p:cNvSpPr/>
          <p:nvPr/>
        </p:nvSpPr>
        <p:spPr>
          <a:xfrm>
            <a:off x="457200" y="4160520"/>
            <a:ext cx="50292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👥  Describe the communities, students, or wildlife populations affected</a:t>
            </a:r>
            <a:endParaRPr lang="en-US" sz="1250" dirty="0"/>
          </a:p>
        </p:txBody>
      </p:sp>
      <p:sp>
        <p:nvSpPr>
          <p:cNvPr id="12" name="Shape 10"/>
          <p:cNvSpPr/>
          <p:nvPr/>
        </p:nvSpPr>
        <p:spPr>
          <a:xfrm>
            <a:off x="5760720" y="1463040"/>
            <a:ext cx="3154680" cy="2103120"/>
          </a:xfrm>
          <a:prstGeom prst="roundRect">
            <a:avLst>
              <a:gd name="adj" fmla="val 4348"/>
            </a:avLst>
          </a:prstGeom>
          <a:solidFill>
            <a:srgbClr val="E8F5EE"/>
          </a:solidFill>
          <a:ln w="12700">
            <a:solidFill>
              <a:srgbClr val="1F6B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5852160" y="1455047"/>
            <a:ext cx="2971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548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Where to Submit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5852160" y="1753408"/>
            <a:ext cx="2971800" cy="768459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www.regulations.gov</a:t>
            </a:r>
            <a:endParaRPr lang="en-US" sz="1400" dirty="0"/>
          </a:p>
          <a:p>
            <a:pPr marL="0" indent="0" algn="ctr">
              <a:buNone/>
            </a:pPr>
            <a:r>
              <a:rPr lang="en-US" sz="14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Docket OMB-2026-0034</a:t>
            </a:r>
            <a:endParaRPr lang="en-US" sz="1400" dirty="0"/>
          </a:p>
          <a:p>
            <a:pPr marL="0" indent="0" algn="ctr">
              <a:buNone/>
            </a:pPr>
            <a:endParaRPr lang="en-US" sz="1250" dirty="0"/>
          </a:p>
        </p:txBody>
      </p:sp>
      <p:sp>
        <p:nvSpPr>
          <p:cNvPr id="15" name="Shape 13"/>
          <p:cNvSpPr/>
          <p:nvPr/>
        </p:nvSpPr>
        <p:spPr>
          <a:xfrm>
            <a:off x="5760720" y="3703320"/>
            <a:ext cx="3154680" cy="1280160"/>
          </a:xfrm>
          <a:prstGeom prst="roundRect">
            <a:avLst>
              <a:gd name="adj" fmla="val 7143"/>
            </a:avLst>
          </a:prstGeom>
          <a:solidFill>
            <a:srgbClr val="CC333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5852160" y="3794760"/>
            <a:ext cx="2971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DEADLINE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5852160" y="4133088"/>
            <a:ext cx="29718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July 13, 2026</a:t>
            </a:r>
            <a:endParaRPr lang="en-US" sz="2200" dirty="0"/>
          </a:p>
        </p:txBody>
      </p:sp>
      <p:sp>
        <p:nvSpPr>
          <p:cNvPr id="18" name="Text 16"/>
          <p:cNvSpPr/>
          <p:nvPr/>
        </p:nvSpPr>
        <p:spPr>
          <a:xfrm>
            <a:off x="5852160" y="4553712"/>
            <a:ext cx="2971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F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Late comments are not accepted</a:t>
            </a:r>
            <a:endParaRPr lang="en-US" sz="1100" dirty="0"/>
          </a:p>
        </p:txBody>
      </p:sp>
      <p:sp>
        <p:nvSpPr>
          <p:cNvPr id="19" name="Text 12">
            <a:extLst>
              <a:ext uri="{FF2B5EF4-FFF2-40B4-BE49-F238E27FC236}">
                <a16:creationId xmlns:a16="http://schemas.microsoft.com/office/drawing/2014/main" id="{60F67EB0-4096-AC35-6000-47BA56575CDC}"/>
              </a:ext>
            </a:extLst>
          </p:cNvPr>
          <p:cNvSpPr/>
          <p:nvPr/>
        </p:nvSpPr>
        <p:spPr>
          <a:xfrm>
            <a:off x="5806440" y="2544727"/>
            <a:ext cx="2971800" cy="10477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2D3748"/>
                </a:solidFill>
                <a:latin typeface="Arial" pitchFamily="34" charset="0"/>
                <a:cs typeface="Arial" pitchFamily="34" charset="-120"/>
              </a:rPr>
              <a:t>Or sign NCN’s national letter:</a:t>
            </a:r>
            <a:br>
              <a:rPr lang="en-US" sz="1400" dirty="0">
                <a:solidFill>
                  <a:srgbClr val="2D3748"/>
                </a:solidFill>
                <a:latin typeface="Arial" pitchFamily="34" charset="0"/>
                <a:cs typeface="Arial" pitchFamily="34" charset="-120"/>
              </a:rPr>
            </a:br>
            <a:br>
              <a:rPr lang="en-US" sz="1400" dirty="0">
                <a:solidFill>
                  <a:srgbClr val="2D3748"/>
                </a:solidFill>
                <a:latin typeface="Arial" pitchFamily="34" charset="0"/>
                <a:cs typeface="Arial" pitchFamily="34" charset="-120"/>
              </a:rPr>
            </a:br>
            <a:r>
              <a:rPr lang="en-US" sz="1200" dirty="0">
                <a:solidFill>
                  <a:srgbClr val="2D3748"/>
                </a:solidFill>
                <a:latin typeface="Arial" pitchFamily="34" charset="0"/>
                <a:cs typeface="Arial" pitchFamily="34" charset="-120"/>
              </a:rPr>
              <a:t>https://www.councilofnonprofits.org/form/national-letter-to-protect-and-s</a:t>
            </a:r>
            <a:endParaRPr lang="en-US" sz="1200" dirty="0"/>
          </a:p>
          <a:p>
            <a:pPr marL="0" indent="0" algn="ctr">
              <a:buNone/>
            </a:pPr>
            <a:endParaRPr lang="en-US" sz="12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548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Takeaways</a:t>
            </a:r>
            <a:endParaRPr lang="en-US" sz="3400" dirty="0"/>
          </a:p>
        </p:txBody>
      </p:sp>
      <p:sp>
        <p:nvSpPr>
          <p:cNvPr id="4" name="Shape 2"/>
          <p:cNvSpPr/>
          <p:nvPr/>
        </p:nvSpPr>
        <p:spPr>
          <a:xfrm>
            <a:off x="274320" y="960120"/>
            <a:ext cx="4206240" cy="1170432"/>
          </a:xfrm>
          <a:prstGeom prst="roundRect">
            <a:avLst>
              <a:gd name="adj" fmla="val 7813"/>
            </a:avLst>
          </a:prstGeom>
          <a:solidFill>
            <a:srgbClr val="1A5730"/>
          </a:solidFill>
          <a:ln/>
          <a:effectLst>
            <a:outerShdw blurRad="76200" dist="25400" dir="27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274320" y="1051560"/>
            <a:ext cx="6400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000000"/>
                </a:solidFill>
              </a:rPr>
              <a:t>⚠️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868680" y="1069848"/>
            <a:ext cx="35204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D1FA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Grants can now be cancelled anytime without noncompliance. Build contingency reserves.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4754880" y="960120"/>
            <a:ext cx="4206240" cy="1170432"/>
          </a:xfrm>
          <a:prstGeom prst="roundRect">
            <a:avLst>
              <a:gd name="adj" fmla="val 7813"/>
            </a:avLst>
          </a:prstGeom>
          <a:solidFill>
            <a:srgbClr val="1A5730"/>
          </a:solidFill>
          <a:ln/>
          <a:effectLst>
            <a:outerShdw blurRad="76200" dist="25400" dir="27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4754880" y="1051560"/>
            <a:ext cx="6400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000000"/>
                </a:solidFill>
              </a:rPr>
              <a:t>📋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5349240" y="1069848"/>
            <a:ext cx="35204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D1FA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Lump-sum grants are gone. All awards require detailed cost tracking.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274320" y="2258568"/>
            <a:ext cx="4206240" cy="1170432"/>
          </a:xfrm>
          <a:prstGeom prst="roundRect">
            <a:avLst>
              <a:gd name="adj" fmla="val 7813"/>
            </a:avLst>
          </a:prstGeom>
          <a:solidFill>
            <a:srgbClr val="1A5730"/>
          </a:solidFill>
          <a:ln/>
          <a:effectLst>
            <a:outerShdw blurRad="76200" dist="25400" dir="27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274320" y="2350008"/>
            <a:ext cx="6400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000000"/>
                </a:solidFill>
              </a:rPr>
              <a:t>✅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868680" y="2368296"/>
            <a:ext cx="35204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D1FA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List ALL publications and conferences in every grant proposal, </a:t>
            </a:r>
            <a:r>
              <a:rPr lang="en-US" sz="1400" u="sng" dirty="0">
                <a:solidFill>
                  <a:srgbClr val="D1FA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before</a:t>
            </a:r>
            <a:r>
              <a:rPr lang="en-US" sz="1400" dirty="0">
                <a:solidFill>
                  <a:srgbClr val="D1FA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you apply.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4754880" y="2258568"/>
            <a:ext cx="4206240" cy="1170432"/>
          </a:xfrm>
          <a:prstGeom prst="roundRect">
            <a:avLst>
              <a:gd name="adj" fmla="val 7813"/>
            </a:avLst>
          </a:prstGeom>
          <a:solidFill>
            <a:srgbClr val="1A5730"/>
          </a:solidFill>
          <a:ln/>
          <a:effectLst>
            <a:outerShdw blurRad="76200" dist="25400" dir="27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4754880" y="2350008"/>
            <a:ext cx="6400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000000"/>
                </a:solidFill>
              </a:rPr>
              <a:t>🌿</a:t>
            </a:r>
            <a:endParaRPr lang="en-US" sz="2200" dirty="0"/>
          </a:p>
        </p:txBody>
      </p:sp>
      <p:sp>
        <p:nvSpPr>
          <p:cNvPr id="15" name="Text 13"/>
          <p:cNvSpPr/>
          <p:nvPr/>
        </p:nvSpPr>
        <p:spPr>
          <a:xfrm>
            <a:off x="5349240" y="2368296"/>
            <a:ext cx="35204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D1FA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Frame proposals around the statutory refuge mission, not climate or equity language.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274320" y="3557016"/>
            <a:ext cx="4206240" cy="1170432"/>
          </a:xfrm>
          <a:prstGeom prst="roundRect">
            <a:avLst>
              <a:gd name="adj" fmla="val 7813"/>
            </a:avLst>
          </a:prstGeom>
          <a:solidFill>
            <a:srgbClr val="1A5730"/>
          </a:solidFill>
          <a:ln/>
          <a:effectLst>
            <a:outerShdw blurRad="76200" dist="25400" dir="27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274320" y="3648456"/>
            <a:ext cx="6400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000000"/>
                </a:solidFill>
              </a:rPr>
              <a:t>🔏</a:t>
            </a:r>
            <a:endParaRPr lang="en-US" sz="2200" dirty="0"/>
          </a:p>
        </p:txBody>
      </p:sp>
      <p:sp>
        <p:nvSpPr>
          <p:cNvPr id="18" name="Text 16"/>
          <p:cNvSpPr/>
          <p:nvPr/>
        </p:nvSpPr>
        <p:spPr>
          <a:xfrm>
            <a:off x="868680" y="3666744"/>
            <a:ext cx="35204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D1FA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Enroll in E-Verify now. Do not wait until after October 2026.</a:t>
            </a:r>
            <a:endParaRPr lang="en-US" sz="1400" dirty="0"/>
          </a:p>
        </p:txBody>
      </p:sp>
      <p:sp>
        <p:nvSpPr>
          <p:cNvPr id="19" name="Shape 17"/>
          <p:cNvSpPr/>
          <p:nvPr/>
        </p:nvSpPr>
        <p:spPr>
          <a:xfrm>
            <a:off x="4754880" y="3557016"/>
            <a:ext cx="4206240" cy="1170432"/>
          </a:xfrm>
          <a:prstGeom prst="roundRect">
            <a:avLst>
              <a:gd name="adj" fmla="val 7813"/>
            </a:avLst>
          </a:prstGeom>
          <a:solidFill>
            <a:srgbClr val="1A5730"/>
          </a:solidFill>
          <a:ln/>
          <a:effectLst>
            <a:outerShdw blurRad="76200" dist="25400" dir="27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4754880" y="3648456"/>
            <a:ext cx="6400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000000"/>
                </a:solidFill>
              </a:rPr>
              <a:t>💬</a:t>
            </a:r>
            <a:endParaRPr lang="en-US" sz="2200" dirty="0"/>
          </a:p>
        </p:txBody>
      </p:sp>
      <p:sp>
        <p:nvSpPr>
          <p:cNvPr id="21" name="Text 19"/>
          <p:cNvSpPr/>
          <p:nvPr/>
        </p:nvSpPr>
        <p:spPr>
          <a:xfrm>
            <a:off x="5349240" y="3666744"/>
            <a:ext cx="35204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D1FA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Submit a public comment by July 13, 2026. Your voice matters</a:t>
            </a:r>
            <a:r>
              <a:rPr lang="en-US" sz="1250" dirty="0">
                <a:solidFill>
                  <a:srgbClr val="D1FA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</a:t>
            </a:r>
            <a:endParaRPr lang="en-US" sz="1250" dirty="0"/>
          </a:p>
        </p:txBody>
      </p:sp>
      <p:sp>
        <p:nvSpPr>
          <p:cNvPr id="22" name="Text 20"/>
          <p:cNvSpPr/>
          <p:nvPr/>
        </p:nvSpPr>
        <p:spPr>
          <a:xfrm>
            <a:off x="457200" y="4828032"/>
            <a:ext cx="8229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7EB89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Docket OMB-2026-0034  •  Comment Deadline July 13, 2026  •  www.regulations.gov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12700">
            <a:solidFill>
              <a:srgbClr val="1F6B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137160"/>
            <a:ext cx="84124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Is Happening?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274320" y="1188720"/>
            <a:ext cx="8595360" cy="749808"/>
          </a:xfrm>
          <a:prstGeom prst="roundRect">
            <a:avLst>
              <a:gd name="adj" fmla="val 9756"/>
            </a:avLst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D4E8D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411480" y="1298448"/>
            <a:ext cx="5486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000000"/>
                </a:solidFill>
              </a:rPr>
              <a:t>📋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1005840" y="1261872"/>
            <a:ext cx="76809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4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federal government is proposing the biggest overhaul of its grant rules (CFR Part 200 or the “Uniform Guidance”) in over a decade.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274320" y="2084832"/>
            <a:ext cx="8595360" cy="749808"/>
          </a:xfrm>
          <a:prstGeom prst="roundRect">
            <a:avLst>
              <a:gd name="adj" fmla="val 9756"/>
            </a:avLst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D4E8D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411480" y="2194560"/>
            <a:ext cx="5486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000000"/>
                </a:solidFill>
              </a:rPr>
              <a:t>📅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1005840" y="2157984"/>
            <a:ext cx="76809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If finalized, the new rules take effect October 1, 2026, and apply to all new federal awards in fiscal year 2027 and beyond; current multi-year awards may need to be modified to meet new requirements.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274320" y="2980944"/>
            <a:ext cx="8595360" cy="749808"/>
          </a:xfrm>
          <a:prstGeom prst="roundRect">
            <a:avLst>
              <a:gd name="adj" fmla="val 9756"/>
            </a:avLst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D4E8D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11480" y="3090672"/>
            <a:ext cx="5486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000000"/>
                </a:solidFill>
              </a:rPr>
              <a:t>🏞️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1005840" y="3054096"/>
            <a:ext cx="76809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Friends groups that receive federal grants or receive pass-through grants from state agencies will be directly affected.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274320" y="3877056"/>
            <a:ext cx="8595360" cy="749808"/>
          </a:xfrm>
          <a:prstGeom prst="roundRect">
            <a:avLst>
              <a:gd name="adj" fmla="val 9756"/>
            </a:avLst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D4E8D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411480" y="3986784"/>
            <a:ext cx="5486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000000"/>
                </a:solidFill>
              </a:rPr>
              <a:t>⏰</a:t>
            </a:r>
            <a:endParaRPr lang="en-US" sz="2000" dirty="0"/>
          </a:p>
        </p:txBody>
      </p:sp>
      <p:sp>
        <p:nvSpPr>
          <p:cNvPr id="15" name="Text 13"/>
          <p:cNvSpPr/>
          <p:nvPr/>
        </p:nvSpPr>
        <p:spPr>
          <a:xfrm>
            <a:off x="1005840" y="3950208"/>
            <a:ext cx="76809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public comment period closes July 13, 2026. This is your opportunity to weigh in before the rules are finalized but use caution.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12700">
            <a:solidFill>
              <a:srgbClr val="1F6B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137160"/>
            <a:ext cx="84124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Why It Matters to Friends Groups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365760" y="1097280"/>
            <a:ext cx="8412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Friends groups depend on federal grants to fund programs the refuge cannot always support on its own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274320" y="1600200"/>
            <a:ext cx="2743200" cy="1371600"/>
          </a:xfrm>
          <a:prstGeom prst="roundRect">
            <a:avLst>
              <a:gd name="adj" fmla="val 6667"/>
            </a:avLst>
          </a:prstGeom>
          <a:solidFill>
            <a:schemeClr val="accent6">
              <a:lumMod val="20000"/>
              <a:lumOff val="80000"/>
            </a:schemeClr>
          </a:solidFill>
          <a:ln/>
          <a:effectLst>
            <a:outerShdw blurRad="63500" dist="254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274320" y="169164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000000"/>
                </a:solidFill>
              </a:rPr>
              <a:t>🎓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274320" y="2130552"/>
            <a:ext cx="2743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548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Environmental Education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274320" y="2468880"/>
            <a:ext cx="2743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School visits, bus scholarships, teacher programs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3200400" y="1600200"/>
            <a:ext cx="2743200" cy="1371600"/>
          </a:xfrm>
          <a:prstGeom prst="roundRect">
            <a:avLst>
              <a:gd name="adj" fmla="val 6667"/>
            </a:avLst>
          </a:prstGeom>
          <a:solidFill>
            <a:schemeClr val="accent6">
              <a:lumMod val="20000"/>
              <a:lumOff val="80000"/>
            </a:schemeClr>
          </a:solidFill>
          <a:ln/>
          <a:effectLst>
            <a:outerShdw blurRad="63500" dist="254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3200400" y="169164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000000"/>
                </a:solidFill>
              </a:rPr>
              <a:t>🦅</a:t>
            </a: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3200400" y="2130552"/>
            <a:ext cx="2743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548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Migratory Bird Research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3200400" y="2468880"/>
            <a:ext cx="2743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Banding, monitoring, population studies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6126480" y="1600200"/>
            <a:ext cx="2743200" cy="1371600"/>
          </a:xfrm>
          <a:prstGeom prst="roundRect">
            <a:avLst>
              <a:gd name="adj" fmla="val 6667"/>
            </a:avLst>
          </a:prstGeom>
          <a:solidFill>
            <a:schemeClr val="accent6">
              <a:lumMod val="20000"/>
              <a:lumOff val="80000"/>
            </a:schemeClr>
          </a:solidFill>
          <a:ln/>
          <a:effectLst>
            <a:outerShdw blurRad="63500" dist="254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6126480" y="169164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000000"/>
                </a:solidFill>
              </a:rPr>
              <a:t>🌿</a:t>
            </a:r>
            <a:endParaRPr lang="en-US" sz="2200" dirty="0"/>
          </a:p>
        </p:txBody>
      </p:sp>
      <p:sp>
        <p:nvSpPr>
          <p:cNvPr id="15" name="Text 13"/>
          <p:cNvSpPr/>
          <p:nvPr/>
        </p:nvSpPr>
        <p:spPr>
          <a:xfrm>
            <a:off x="6126480" y="2130552"/>
            <a:ext cx="2743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548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Habitat Restoration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6126480" y="2468880"/>
            <a:ext cx="2743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Water infrastructure, wetlands, agricultural programs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274320" y="3108960"/>
            <a:ext cx="2743200" cy="1371600"/>
          </a:xfrm>
          <a:prstGeom prst="roundRect">
            <a:avLst>
              <a:gd name="adj" fmla="val 6667"/>
            </a:avLst>
          </a:prstGeom>
          <a:solidFill>
            <a:schemeClr val="accent6">
              <a:lumMod val="20000"/>
              <a:lumOff val="80000"/>
            </a:schemeClr>
          </a:solidFill>
          <a:ln/>
          <a:effectLst>
            <a:outerShdw blurRad="63500" dist="254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274320" y="320040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000000"/>
                </a:solidFill>
              </a:rPr>
              <a:t>🏛️</a:t>
            </a:r>
            <a:endParaRPr lang="en-US" sz="2200" dirty="0"/>
          </a:p>
        </p:txBody>
      </p:sp>
      <p:sp>
        <p:nvSpPr>
          <p:cNvPr id="19" name="Text 17"/>
          <p:cNvSpPr/>
          <p:nvPr/>
        </p:nvSpPr>
        <p:spPr>
          <a:xfrm>
            <a:off x="274320" y="3639312"/>
            <a:ext cx="2743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548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Visitor Center Programs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274320" y="3977640"/>
            <a:ext cx="2743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Interpretive materials, guided experiences</a:t>
            </a:r>
            <a:endParaRPr lang="en-US" sz="1400" dirty="0"/>
          </a:p>
        </p:txBody>
      </p:sp>
      <p:sp>
        <p:nvSpPr>
          <p:cNvPr id="21" name="Shape 19"/>
          <p:cNvSpPr/>
          <p:nvPr/>
        </p:nvSpPr>
        <p:spPr>
          <a:xfrm>
            <a:off x="3200400" y="3108960"/>
            <a:ext cx="2743200" cy="1371600"/>
          </a:xfrm>
          <a:prstGeom prst="roundRect">
            <a:avLst>
              <a:gd name="adj" fmla="val 6667"/>
            </a:avLst>
          </a:prstGeom>
          <a:solidFill>
            <a:schemeClr val="accent6">
              <a:lumMod val="20000"/>
              <a:lumOff val="80000"/>
            </a:schemeClr>
          </a:solidFill>
          <a:ln/>
          <a:effectLst>
            <a:outerShdw blurRad="63500" dist="254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3200400" y="320040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000000"/>
                </a:solidFill>
              </a:rPr>
              <a:t>🎉</a:t>
            </a:r>
            <a:endParaRPr lang="en-US" sz="2200" dirty="0"/>
          </a:p>
        </p:txBody>
      </p:sp>
      <p:sp>
        <p:nvSpPr>
          <p:cNvPr id="23" name="Text 21"/>
          <p:cNvSpPr/>
          <p:nvPr/>
        </p:nvSpPr>
        <p:spPr>
          <a:xfrm>
            <a:off x="3200400" y="3639312"/>
            <a:ext cx="2743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548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Community Events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3200400" y="3977640"/>
            <a:ext cx="2743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Conservation events, public engagement</a:t>
            </a:r>
            <a:endParaRPr lang="en-US" sz="1600" dirty="0"/>
          </a:p>
        </p:txBody>
      </p:sp>
      <p:sp>
        <p:nvSpPr>
          <p:cNvPr id="25" name="Shape 23"/>
          <p:cNvSpPr/>
          <p:nvPr/>
        </p:nvSpPr>
        <p:spPr>
          <a:xfrm>
            <a:off x="6126480" y="3108960"/>
            <a:ext cx="2743200" cy="1371600"/>
          </a:xfrm>
          <a:prstGeom prst="roundRect">
            <a:avLst>
              <a:gd name="adj" fmla="val 6667"/>
            </a:avLst>
          </a:prstGeom>
          <a:solidFill>
            <a:schemeClr val="accent6">
              <a:lumMod val="20000"/>
              <a:lumOff val="80000"/>
            </a:schemeClr>
          </a:solidFill>
          <a:ln/>
          <a:effectLst>
            <a:outerShdw blurRad="63500" dist="254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6126480" y="320040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000000"/>
                </a:solidFill>
              </a:rPr>
              <a:t>📣</a:t>
            </a:r>
            <a:endParaRPr lang="en-US" sz="2200" dirty="0"/>
          </a:p>
        </p:txBody>
      </p:sp>
      <p:sp>
        <p:nvSpPr>
          <p:cNvPr id="27" name="Text 25"/>
          <p:cNvSpPr/>
          <p:nvPr/>
        </p:nvSpPr>
        <p:spPr>
          <a:xfrm>
            <a:off x="6126480" y="3639312"/>
            <a:ext cx="2743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548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Outreach &amp; Publications</a:t>
            </a:r>
            <a:endParaRPr lang="en-US" sz="1600" dirty="0"/>
          </a:p>
        </p:txBody>
      </p:sp>
      <p:sp>
        <p:nvSpPr>
          <p:cNvPr id="28" name="Text 26"/>
          <p:cNvSpPr/>
          <p:nvPr/>
        </p:nvSpPr>
        <p:spPr>
          <a:xfrm>
            <a:off x="6126480" y="3977640"/>
            <a:ext cx="2743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Newsletters, refuge guides, digital content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12700">
            <a:solidFill>
              <a:srgbClr val="1E3A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137160"/>
            <a:ext cx="84124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 Changes That Affect Our Groups Most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274320" y="1143000"/>
            <a:ext cx="594360" cy="594360"/>
          </a:xfrm>
          <a:prstGeom prst="roundRect">
            <a:avLst>
              <a:gd name="adj" fmla="val 50769"/>
            </a:avLst>
          </a:prstGeom>
          <a:solidFill>
            <a:srgbClr val="CC3333"/>
          </a:solidFill>
          <a:ln/>
        </p:spPr>
        <p:txBody>
          <a:bodyPr/>
          <a:lstStyle/>
          <a:p>
            <a:endParaRPr lang="en-US" sz="1400"/>
          </a:p>
        </p:txBody>
      </p:sp>
      <p:sp>
        <p:nvSpPr>
          <p:cNvPr id="5" name="Text 3"/>
          <p:cNvSpPr/>
          <p:nvPr/>
        </p:nvSpPr>
        <p:spPr>
          <a:xfrm>
            <a:off x="274320" y="1188720"/>
            <a:ext cx="594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960120" y="1179576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Grants Can Be Cancelled Anytime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960120" y="146304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§ 200.340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274320" y="2103120"/>
            <a:ext cx="594360" cy="594360"/>
          </a:xfrm>
          <a:prstGeom prst="roundRect">
            <a:avLst>
              <a:gd name="adj" fmla="val 50769"/>
            </a:avLst>
          </a:prstGeom>
          <a:solidFill>
            <a:srgbClr val="00B050"/>
          </a:solidFill>
          <a:ln/>
        </p:spPr>
        <p:txBody>
          <a:bodyPr/>
          <a:lstStyle/>
          <a:p>
            <a:endParaRPr lang="en-US" sz="1400"/>
          </a:p>
        </p:txBody>
      </p:sp>
      <p:sp>
        <p:nvSpPr>
          <p:cNvPr id="9" name="Text 7"/>
          <p:cNvSpPr/>
          <p:nvPr/>
        </p:nvSpPr>
        <p:spPr>
          <a:xfrm>
            <a:off x="274320" y="2148840"/>
            <a:ext cx="594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960120" y="2139696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 Dollar Must Be Tracked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960120" y="242316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§ 200.201/333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274320" y="3063240"/>
            <a:ext cx="594360" cy="594360"/>
          </a:xfrm>
          <a:prstGeom prst="roundRect">
            <a:avLst>
              <a:gd name="adj" fmla="val 50769"/>
            </a:avLst>
          </a:prstGeom>
          <a:solidFill>
            <a:srgbClr val="7B5EA7"/>
          </a:solidFill>
          <a:ln/>
        </p:spPr>
        <p:txBody>
          <a:bodyPr/>
          <a:lstStyle/>
          <a:p>
            <a:endParaRPr lang="en-US" sz="1400"/>
          </a:p>
        </p:txBody>
      </p:sp>
      <p:sp>
        <p:nvSpPr>
          <p:cNvPr id="13" name="Text 11"/>
          <p:cNvSpPr/>
          <p:nvPr/>
        </p:nvSpPr>
        <p:spPr>
          <a:xfrm>
            <a:off x="274320" y="3108960"/>
            <a:ext cx="594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960120" y="3099816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Political Appointees Approve Grants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960120" y="338328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§ 200.205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274320" y="4023360"/>
            <a:ext cx="594360" cy="594360"/>
          </a:xfrm>
          <a:prstGeom prst="roundRect">
            <a:avLst>
              <a:gd name="adj" fmla="val 50769"/>
            </a:avLst>
          </a:prstGeom>
          <a:solidFill>
            <a:schemeClr val="accent2"/>
          </a:solidFill>
          <a:ln/>
        </p:spPr>
        <p:txBody>
          <a:bodyPr/>
          <a:lstStyle/>
          <a:p>
            <a:endParaRPr lang="en-US" sz="1400"/>
          </a:p>
        </p:txBody>
      </p:sp>
      <p:sp>
        <p:nvSpPr>
          <p:cNvPr id="17" name="Text 15"/>
          <p:cNvSpPr/>
          <p:nvPr/>
        </p:nvSpPr>
        <p:spPr>
          <a:xfrm>
            <a:off x="274320" y="4069080"/>
            <a:ext cx="594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960120" y="4059936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Common Costs Now Restricted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960120" y="434340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§ 200.421/432/461</a:t>
            </a:r>
            <a:endParaRPr lang="en-US" sz="1400" dirty="0"/>
          </a:p>
        </p:txBody>
      </p:sp>
      <p:sp>
        <p:nvSpPr>
          <p:cNvPr id="20" name="Shape 18"/>
          <p:cNvSpPr/>
          <p:nvPr/>
        </p:nvSpPr>
        <p:spPr>
          <a:xfrm>
            <a:off x="4754880" y="1143000"/>
            <a:ext cx="594360" cy="594360"/>
          </a:xfrm>
          <a:prstGeom prst="roundRect">
            <a:avLst>
              <a:gd name="adj" fmla="val 50769"/>
            </a:avLst>
          </a:prstGeom>
          <a:solidFill>
            <a:srgbClr val="1E3A5F"/>
          </a:solidFill>
          <a:ln/>
        </p:spPr>
        <p:txBody>
          <a:bodyPr/>
          <a:lstStyle/>
          <a:p>
            <a:endParaRPr lang="en-US" sz="1400"/>
          </a:p>
        </p:txBody>
      </p:sp>
      <p:sp>
        <p:nvSpPr>
          <p:cNvPr id="21" name="Text 19"/>
          <p:cNvSpPr/>
          <p:nvPr/>
        </p:nvSpPr>
        <p:spPr>
          <a:xfrm>
            <a:off x="4754880" y="1188720"/>
            <a:ext cx="594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5440680" y="1179576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Equity Language Must Be Revised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5440680" y="146304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§ 200.300/303</a:t>
            </a:r>
            <a:endParaRPr lang="en-US" sz="1400" dirty="0"/>
          </a:p>
        </p:txBody>
      </p:sp>
      <p:sp>
        <p:nvSpPr>
          <p:cNvPr id="24" name="Shape 22"/>
          <p:cNvSpPr/>
          <p:nvPr/>
        </p:nvSpPr>
        <p:spPr>
          <a:xfrm>
            <a:off x="4754880" y="2103120"/>
            <a:ext cx="594360" cy="594360"/>
          </a:xfrm>
          <a:prstGeom prst="roundRect">
            <a:avLst>
              <a:gd name="adj" fmla="val 50769"/>
            </a:avLst>
          </a:prstGeom>
          <a:solidFill>
            <a:srgbClr val="0B6E8B"/>
          </a:solidFill>
          <a:ln/>
        </p:spPr>
        <p:txBody>
          <a:bodyPr/>
          <a:lstStyle/>
          <a:p>
            <a:endParaRPr lang="en-US" sz="1400"/>
          </a:p>
        </p:txBody>
      </p:sp>
      <p:sp>
        <p:nvSpPr>
          <p:cNvPr id="25" name="Text 23"/>
          <p:cNvSpPr/>
          <p:nvPr/>
        </p:nvSpPr>
        <p:spPr>
          <a:xfrm>
            <a:off x="4754880" y="2148840"/>
            <a:ext cx="594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5440680" y="2139696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International Research More Difficult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5440680" y="242316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§ 200.202(e)</a:t>
            </a:r>
            <a:endParaRPr lang="en-US" sz="1400" dirty="0"/>
          </a:p>
        </p:txBody>
      </p:sp>
      <p:sp>
        <p:nvSpPr>
          <p:cNvPr id="28" name="Shape 26"/>
          <p:cNvSpPr/>
          <p:nvPr/>
        </p:nvSpPr>
        <p:spPr>
          <a:xfrm>
            <a:off x="4754880" y="3063240"/>
            <a:ext cx="594360" cy="594360"/>
          </a:xfrm>
          <a:prstGeom prst="roundRect">
            <a:avLst>
              <a:gd name="adj" fmla="val 50769"/>
            </a:avLst>
          </a:prstGeom>
          <a:solidFill>
            <a:srgbClr val="5D6B44"/>
          </a:solidFill>
          <a:ln/>
        </p:spPr>
        <p:txBody>
          <a:bodyPr/>
          <a:lstStyle/>
          <a:p>
            <a:endParaRPr lang="en-US" sz="1400"/>
          </a:p>
        </p:txBody>
      </p:sp>
      <p:sp>
        <p:nvSpPr>
          <p:cNvPr id="29" name="Text 27"/>
          <p:cNvSpPr/>
          <p:nvPr/>
        </p:nvSpPr>
        <p:spPr>
          <a:xfrm>
            <a:off x="4754880" y="3108960"/>
            <a:ext cx="594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600" dirty="0"/>
          </a:p>
        </p:txBody>
      </p:sp>
      <p:sp>
        <p:nvSpPr>
          <p:cNvPr id="30" name="Text 28"/>
          <p:cNvSpPr/>
          <p:nvPr/>
        </p:nvSpPr>
        <p:spPr>
          <a:xfrm>
            <a:off x="5440680" y="3099816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E-Verify Now Required</a:t>
            </a:r>
            <a:endParaRPr lang="en-US" sz="1400" dirty="0"/>
          </a:p>
        </p:txBody>
      </p:sp>
      <p:sp>
        <p:nvSpPr>
          <p:cNvPr id="31" name="Text 29"/>
          <p:cNvSpPr/>
          <p:nvPr/>
        </p:nvSpPr>
        <p:spPr>
          <a:xfrm>
            <a:off x="5440680" y="338328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§ 200.303(f)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12700">
            <a:noFill/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137160"/>
            <a:ext cx="84124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⚠️ Change #1: Grants Can Be Cancelled Anytime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65760" y="1078992"/>
            <a:ext cx="8412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CC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Section 200.340 — Discretionary Termination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365760" y="1444752"/>
            <a:ext cx="8412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federal agency can now end any grant at any time if it decides the award is “no longer in the Federal interest”, even if your organization has done everything right.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365760" y="201168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548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Programs at risk: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365760" y="2331720"/>
            <a:ext cx="41148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CC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 </a:t>
            </a:r>
            <a:r>
              <a:rPr lang="en-US" sz="14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Multi-year water infrastructure projects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365760" y="2715768"/>
            <a:ext cx="41148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CC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 </a:t>
            </a:r>
            <a:r>
              <a:rPr lang="en-US" sz="14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Long-term habitat restoration contracts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365760" y="3099816"/>
            <a:ext cx="41148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CC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 </a:t>
            </a:r>
            <a:r>
              <a:rPr lang="en-US" sz="14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Education series with school commitments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365760" y="3483864"/>
            <a:ext cx="41148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CC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 </a:t>
            </a:r>
            <a:r>
              <a:rPr lang="en-US" sz="14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Research partnerships with universities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5029200" y="2096932"/>
            <a:ext cx="3840480" cy="2840828"/>
          </a:xfrm>
          <a:prstGeom prst="roundRect">
            <a:avLst>
              <a:gd name="adj" fmla="val 3529"/>
            </a:avLst>
          </a:prstGeom>
          <a:solidFill>
            <a:srgbClr val="FFF1F1"/>
          </a:solidFill>
          <a:ln w="12700">
            <a:solidFill>
              <a:srgbClr val="C00000"/>
            </a:solidFill>
            <a:prstDash val="solid"/>
          </a:ln>
          <a:effectLst>
            <a:outerShdw blurRad="63500" dist="254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 sz="1400"/>
          </a:p>
        </p:txBody>
      </p:sp>
      <p:sp>
        <p:nvSpPr>
          <p:cNvPr id="12" name="Text 10"/>
          <p:cNvSpPr/>
          <p:nvPr/>
        </p:nvSpPr>
        <p:spPr>
          <a:xfrm>
            <a:off x="5029200" y="2064000"/>
            <a:ext cx="3840480" cy="5698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CC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Example Scenario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5094514" y="2571750"/>
            <a:ext cx="3775166" cy="236601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4A202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Your Friends group receives a 3-year grant to restore water control structures. In year two, the agency decides the program no longer aligns with Federal priorities.</a:t>
            </a:r>
            <a:endParaRPr lang="en-US" sz="1400" dirty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4A202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grant is terminated. Contractors have commitments. Equipment has been ordered. Financial recovery is limited.</a:t>
            </a:r>
            <a:endParaRPr lang="en-US" sz="1400" dirty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1400" b="1" dirty="0">
                <a:solidFill>
                  <a:srgbClr val="4A202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noncompliance required</a:t>
            </a:r>
            <a:r>
              <a:rPr lang="en-US" sz="1400" dirty="0">
                <a:solidFill>
                  <a:srgbClr val="4A202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274320" y="4126326"/>
            <a:ext cx="4459046" cy="811434"/>
          </a:xfrm>
          <a:prstGeom prst="roundRect">
            <a:avLst>
              <a:gd name="adj" fmla="val 12308"/>
            </a:avLst>
          </a:prstGeom>
          <a:solidFill>
            <a:srgbClr val="FFF1F1"/>
          </a:solidFill>
          <a:ln w="12700">
            <a:solidFill>
              <a:srgbClr val="CC3333"/>
            </a:solidFill>
            <a:prstDash val="solid"/>
          </a:ln>
        </p:spPr>
        <p:txBody>
          <a:bodyPr/>
          <a:lstStyle/>
          <a:p>
            <a:endParaRPr lang="en-US" sz="1400"/>
          </a:p>
        </p:txBody>
      </p:sp>
      <p:sp>
        <p:nvSpPr>
          <p:cNvPr id="15" name="Text 13"/>
          <p:cNvSpPr/>
          <p:nvPr/>
        </p:nvSpPr>
        <p:spPr>
          <a:xfrm>
            <a:off x="411480" y="4290918"/>
            <a:ext cx="4206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CC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Action: Build contingency reserves (3–6 months) and phase multi-year projects into independent short-term deliverables.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12700">
            <a:noFill/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137160"/>
            <a:ext cx="84124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📋 Changes #2, 4 &amp; 7: Accounting, Costs &amp; Compliance</a:t>
            </a:r>
            <a:endParaRPr lang="en-US" sz="2700" dirty="0"/>
          </a:p>
        </p:txBody>
      </p:sp>
      <p:sp>
        <p:nvSpPr>
          <p:cNvPr id="4" name="Shape 2"/>
          <p:cNvSpPr/>
          <p:nvPr/>
        </p:nvSpPr>
        <p:spPr>
          <a:xfrm>
            <a:off x="228600" y="1051560"/>
            <a:ext cx="2834640" cy="3931920"/>
          </a:xfrm>
          <a:prstGeom prst="roundRect">
            <a:avLst>
              <a:gd name="adj" fmla="val 3226"/>
            </a:avLst>
          </a:prstGeom>
          <a:solidFill>
            <a:srgbClr val="FAFAFA"/>
          </a:solidFill>
          <a:ln/>
          <a:effectLst>
            <a:outerShdw blurRad="76200" dist="254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228600" y="1051560"/>
            <a:ext cx="2834640" cy="640080"/>
          </a:xfrm>
          <a:prstGeom prst="roundRect">
            <a:avLst>
              <a:gd name="adj" fmla="val 14286"/>
            </a:avLst>
          </a:prstGeom>
          <a:solidFill>
            <a:srgbClr val="00B0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20040" y="1097280"/>
            <a:ext cx="26517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Lump-Sum Grants Eliminated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320040" y="1755648"/>
            <a:ext cx="26517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§ 200.201/333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365760" y="2029968"/>
            <a:ext cx="2560320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200" b="1" dirty="0">
                <a:solidFill>
                  <a:srgbClr val="E07B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 </a:t>
            </a:r>
            <a:r>
              <a:rPr lang="en-US" sz="12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 dollar must now be tracked to a specific budget line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365760" y="2688336"/>
            <a:ext cx="2560320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200" b="1" dirty="0">
                <a:solidFill>
                  <a:srgbClr val="E07B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 </a:t>
            </a:r>
            <a:r>
              <a:rPr lang="en-US" sz="12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Requires more detailed financial systems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65760" y="3346704"/>
            <a:ext cx="2560320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200" b="1" dirty="0">
                <a:solidFill>
                  <a:srgbClr val="E07B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 </a:t>
            </a:r>
            <a:r>
              <a:rPr lang="en-US" sz="12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May need additional accounting staff or support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3200400" y="1051560"/>
            <a:ext cx="2834640" cy="3931920"/>
          </a:xfrm>
          <a:prstGeom prst="roundRect">
            <a:avLst>
              <a:gd name="adj" fmla="val 3226"/>
            </a:avLst>
          </a:prstGeom>
          <a:solidFill>
            <a:srgbClr val="FAFAFA"/>
          </a:solidFill>
          <a:ln/>
          <a:effectLst>
            <a:outerShdw blurRad="76200" dist="254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3200400" y="1051560"/>
            <a:ext cx="2834640" cy="640080"/>
          </a:xfrm>
          <a:prstGeom prst="roundRect">
            <a:avLst>
              <a:gd name="adj" fmla="val 14286"/>
            </a:avLst>
          </a:prstGeom>
          <a:solidFill>
            <a:schemeClr val="accent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3291840" y="1097280"/>
            <a:ext cx="26517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Common Costs Now Need Pre-Approval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291840" y="1755648"/>
            <a:ext cx="26517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§ 200.421/432/461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3337560" y="2029968"/>
            <a:ext cx="2560320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200" b="1" dirty="0">
                <a:solidFill>
                  <a:srgbClr val="7B5E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 </a:t>
            </a:r>
            <a:r>
              <a:rPr lang="en-US" sz="12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Visitor guides &amp; educational materials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337560" y="2688336"/>
            <a:ext cx="2560320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200" b="1" dirty="0">
                <a:solidFill>
                  <a:srgbClr val="7B5E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 </a:t>
            </a:r>
            <a:r>
              <a:rPr lang="en-US" sz="12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Conference and meeting attendance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3337560" y="3346704"/>
            <a:ext cx="2560320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200" b="1" dirty="0">
                <a:solidFill>
                  <a:srgbClr val="7B5E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 </a:t>
            </a:r>
            <a:r>
              <a:rPr lang="en-US" sz="12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Community outreach and promotion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3337560" y="4005072"/>
            <a:ext cx="2560320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200" b="1" dirty="0">
                <a:solidFill>
                  <a:srgbClr val="7B5E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 </a:t>
            </a:r>
            <a:r>
              <a:rPr lang="en-US" sz="12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Organizational memberships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6172200" y="1051560"/>
            <a:ext cx="2834640" cy="3931920"/>
          </a:xfrm>
          <a:prstGeom prst="roundRect">
            <a:avLst>
              <a:gd name="adj" fmla="val 3226"/>
            </a:avLst>
          </a:prstGeom>
          <a:solidFill>
            <a:srgbClr val="FAFAFA"/>
          </a:solidFill>
          <a:ln/>
          <a:effectLst>
            <a:outerShdw blurRad="76200" dist="254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6172200" y="1051560"/>
            <a:ext cx="2834640" cy="640080"/>
          </a:xfrm>
          <a:prstGeom prst="roundRect">
            <a:avLst>
              <a:gd name="adj" fmla="val 14286"/>
            </a:avLst>
          </a:prstGeom>
          <a:solidFill>
            <a:srgbClr val="5D6B4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6263640" y="1097280"/>
            <a:ext cx="26517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E-Verify Now Mandatory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6263640" y="1755648"/>
            <a:ext cx="26517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§ 200.303(f)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6309360" y="2029968"/>
            <a:ext cx="2560320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200" b="1" dirty="0">
                <a:solidFill>
                  <a:srgbClr val="5D6B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 </a:t>
            </a:r>
            <a:r>
              <a:rPr lang="en-US" sz="12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Required for all award employees and contractors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6309360" y="2688336"/>
            <a:ext cx="2560320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200" b="1" dirty="0">
                <a:solidFill>
                  <a:srgbClr val="5D6B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 </a:t>
            </a:r>
            <a:r>
              <a:rPr lang="en-US" sz="12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Many small groups have never used E-Verify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6309360" y="3346704"/>
            <a:ext cx="2560320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200" b="1" dirty="0">
                <a:solidFill>
                  <a:srgbClr val="5D6B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 </a:t>
            </a:r>
            <a:r>
              <a:rPr lang="en-US" sz="12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Must enroll before October 2026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6309360" y="4005072"/>
            <a:ext cx="2560320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200" b="1" dirty="0">
                <a:solidFill>
                  <a:srgbClr val="5D6B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 </a:t>
            </a:r>
            <a:r>
              <a:rPr lang="en-US" sz="12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Flows down to subrecipients</a:t>
            </a:r>
            <a:endParaRPr lang="en-US" sz="1200" dirty="0"/>
          </a:p>
        </p:txBody>
      </p:sp>
      <p:sp>
        <p:nvSpPr>
          <p:cNvPr id="27" name="Shape 25"/>
          <p:cNvSpPr/>
          <p:nvPr/>
        </p:nvSpPr>
        <p:spPr>
          <a:xfrm>
            <a:off x="274320" y="4617720"/>
            <a:ext cx="8595360" cy="384048"/>
          </a:xfrm>
          <a:prstGeom prst="roundRect">
            <a:avLst>
              <a:gd name="adj" fmla="val 19048"/>
            </a:avLst>
          </a:prstGeom>
          <a:solidFill>
            <a:srgbClr val="FFF8E7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6"/>
          <p:cNvSpPr/>
          <p:nvPr/>
        </p:nvSpPr>
        <p:spPr>
          <a:xfrm>
            <a:off x="411480" y="4663440"/>
            <a:ext cx="83210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7A4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Action: Start building cost-tracking systems now. List all planned publications and conferences in every future grant proposal. Enroll in E-Verify before October 2026.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12700">
            <a:solidFill>
              <a:srgbClr val="7B5E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137160"/>
            <a:ext cx="84124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🏛️ Changes #3 &amp; 5: Approvals &amp; Program Language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274320" y="1097280"/>
            <a:ext cx="4114800" cy="3840480"/>
          </a:xfrm>
          <a:prstGeom prst="roundRect">
            <a:avLst>
              <a:gd name="adj" fmla="val 2381"/>
            </a:avLst>
          </a:prstGeom>
          <a:solidFill>
            <a:schemeClr val="accent6">
              <a:lumMod val="40000"/>
              <a:lumOff val="60000"/>
            </a:schemeClr>
          </a:solidFill>
          <a:ln w="12700">
            <a:solidFill>
              <a:srgbClr val="C4AEE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365760" y="1188720"/>
            <a:ext cx="3931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Political Appointee Review</a:t>
            </a:r>
            <a:endParaRPr lang="en-US" sz="15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Text 4"/>
          <p:cNvSpPr/>
          <p:nvPr/>
        </p:nvSpPr>
        <p:spPr>
          <a:xfrm>
            <a:off x="365760" y="1536192"/>
            <a:ext cx="39319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Section 200.205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365760" y="1828800"/>
            <a:ext cx="393192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All federal grant applications must now be reviewed and approved by senior political appointees — not just scientific peer reviewers.</a:t>
            </a:r>
            <a:endParaRPr lang="en-US" sz="1250" dirty="0"/>
          </a:p>
          <a:p>
            <a:pPr marL="0" indent="0">
              <a:buNone/>
            </a:pP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Grants must align with Presidential policy priorities, not just scientific merit.</a:t>
            </a:r>
            <a:endParaRPr lang="en-US" sz="1250" dirty="0"/>
          </a:p>
          <a:p>
            <a:pPr marL="0" indent="0">
              <a:buNone/>
            </a:pP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Conservation proposals mentioning climate, drought, or biodiversity loss may face new scrutiny.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365760" y="4206240"/>
            <a:ext cx="3931920" cy="594360"/>
          </a:xfrm>
          <a:prstGeom prst="roundRect">
            <a:avLst>
              <a:gd name="adj" fmla="val 12308"/>
            </a:avLst>
          </a:prstGeom>
          <a:solidFill>
            <a:schemeClr val="accent6">
              <a:lumMod val="20000"/>
              <a:lumOff val="80000"/>
            </a:scheme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457200" y="4251960"/>
            <a:ext cx="3749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Frame proposals around the statutory refuge mission (Migratory Bird Treaty Act, Refuge Administration Act) rather than climate or equity language.</a:t>
            </a:r>
            <a:endParaRPr lang="en-US" sz="11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0" name="Shape 8"/>
          <p:cNvSpPr/>
          <p:nvPr/>
        </p:nvSpPr>
        <p:spPr>
          <a:xfrm>
            <a:off x="4754880" y="1097280"/>
            <a:ext cx="4114800" cy="3840480"/>
          </a:xfrm>
          <a:prstGeom prst="roundRect">
            <a:avLst>
              <a:gd name="adj" fmla="val 2381"/>
            </a:avLst>
          </a:prstGeom>
          <a:solidFill>
            <a:schemeClr val="accent6">
              <a:lumMod val="40000"/>
              <a:lumOff val="60000"/>
            </a:schemeClr>
          </a:solidFill>
          <a:ln w="12700">
            <a:solidFill>
              <a:srgbClr val="A3CEB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846320" y="1188720"/>
            <a:ext cx="3931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Equity Program Language</a:t>
            </a:r>
            <a:endParaRPr lang="en-US" sz="15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2" name="Text 10"/>
          <p:cNvSpPr/>
          <p:nvPr/>
        </p:nvSpPr>
        <p:spPr>
          <a:xfrm>
            <a:off x="4846320" y="1536192"/>
            <a:ext cx="39319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Sections 200.300 / 200.303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4846320" y="1828800"/>
            <a:ext cx="393192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Federal funds cannot be used for DEI or DEIA activities.</a:t>
            </a:r>
            <a:endParaRPr lang="en-US" sz="1250" dirty="0"/>
          </a:p>
          <a:p>
            <a:pPr marL="0" indent="0">
              <a:buNone/>
            </a:pP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Programs serving rural, low-income, or underrepresented school communities can continue but descriptions, goals, and outreach must be reframed.</a:t>
            </a:r>
            <a:endParaRPr lang="en-US" sz="1250" dirty="0"/>
          </a:p>
          <a:p>
            <a:pPr marL="0" indent="0">
              <a:buNone/>
            </a:pP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Focus on statutory educational access goals and public service delivery instead.</a:t>
            </a:r>
            <a:endParaRPr lang="en-US" sz="1250" dirty="0"/>
          </a:p>
        </p:txBody>
      </p:sp>
      <p:sp>
        <p:nvSpPr>
          <p:cNvPr id="14" name="Shape 12"/>
          <p:cNvSpPr/>
          <p:nvPr/>
        </p:nvSpPr>
        <p:spPr>
          <a:xfrm>
            <a:off x="4846320" y="4206240"/>
            <a:ext cx="3931920" cy="594360"/>
          </a:xfrm>
          <a:prstGeom prst="roundRect">
            <a:avLst>
              <a:gd name="adj" fmla="val 12308"/>
            </a:avLst>
          </a:prstGeom>
          <a:solidFill>
            <a:schemeClr val="accent6">
              <a:lumMod val="20000"/>
              <a:lumOff val="80000"/>
            </a:scheme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4937760" y="4251960"/>
            <a:ext cx="3749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 with legal counsel to reframe equity-focused program activities using statutory service goals, not DEI frameworks.</a:t>
            </a:r>
            <a:endParaRPr lang="en-US" sz="11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12700">
            <a:solidFill>
              <a:srgbClr val="0B6E8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137160"/>
            <a:ext cx="84124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🌎 Change #6: International Research Partnerships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65760" y="1097280"/>
            <a:ext cx="8412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B6E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Section 200.202(e) — Domestic-First Framework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365760" y="1463040"/>
            <a:ext cx="8412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Grants involving foreign institutional partners now require a four-part justification and senior political appointee approval. This is a major challenge for migratory bird conservation.</a:t>
            </a:r>
            <a:endParaRPr lang="en-US" sz="1350" dirty="0"/>
          </a:p>
        </p:txBody>
      </p:sp>
      <p:sp>
        <p:nvSpPr>
          <p:cNvPr id="6" name="Shape 4"/>
          <p:cNvSpPr/>
          <p:nvPr/>
        </p:nvSpPr>
        <p:spPr>
          <a:xfrm>
            <a:off x="365760" y="1952210"/>
            <a:ext cx="3840480" cy="731520"/>
          </a:xfrm>
          <a:prstGeom prst="roundRect">
            <a:avLst>
              <a:gd name="adj" fmla="val 12500"/>
            </a:avLst>
          </a:prstGeom>
          <a:solidFill>
            <a:srgbClr val="E0F2FE"/>
          </a:solidFill>
          <a:ln w="12700">
            <a:solidFill>
              <a:srgbClr val="0B6E8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457200" y="1997930"/>
            <a:ext cx="3657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0B40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🍂  Breeding Grounds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dirty="0">
                <a:solidFill>
                  <a:srgbClr val="0B40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Canada &amp; Alaska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365760" y="3140930"/>
            <a:ext cx="3840480" cy="731520"/>
          </a:xfrm>
          <a:prstGeom prst="roundRect">
            <a:avLst>
              <a:gd name="adj" fmla="val 12500"/>
            </a:avLst>
          </a:prstGeom>
          <a:solidFill>
            <a:srgbClr val="E8F5EE"/>
          </a:solidFill>
          <a:ln w="12700">
            <a:solidFill>
              <a:srgbClr val="1F6B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57200" y="3186650"/>
            <a:ext cx="3657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1548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🌿  Wintering Refuges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dirty="0">
                <a:solidFill>
                  <a:srgbClr val="1548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U.S. National Wildlife Refuges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365760" y="4329650"/>
            <a:ext cx="3840480" cy="731520"/>
          </a:xfrm>
          <a:prstGeom prst="roundRect">
            <a:avLst>
              <a:gd name="adj" fmla="val 12500"/>
            </a:avLst>
          </a:prstGeom>
          <a:solidFill>
            <a:srgbClr val="FEF3C7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457200" y="4375370"/>
            <a:ext cx="3657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7A4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🌵  Wintering Grounds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dirty="0">
                <a:solidFill>
                  <a:srgbClr val="7A4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Mexico &amp; Central America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4572000" y="1920240"/>
            <a:ext cx="4297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B6E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Why This Matters for Refuges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4572000" y="2286000"/>
            <a:ext cx="4297680" cy="621792"/>
          </a:xfrm>
          <a:prstGeom prst="roundRect">
            <a:avLst>
              <a:gd name="adj" fmla="val 11765"/>
            </a:avLst>
          </a:prstGeom>
          <a:solidFill>
            <a:srgbClr val="F0F8FC"/>
          </a:solidFill>
          <a:ln w="12700">
            <a:solidFill>
              <a:srgbClr val="B3D9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4663440" y="2331720"/>
            <a:ext cx="411480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Sandhill cranes, whooping cranes, and most migratory waterfowl require international data and range-country research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4572000" y="2999232"/>
            <a:ext cx="4297680" cy="621792"/>
          </a:xfrm>
          <a:prstGeom prst="roundRect">
            <a:avLst>
              <a:gd name="adj" fmla="val 11765"/>
            </a:avLst>
          </a:prstGeom>
          <a:solidFill>
            <a:srgbClr val="F0F8FC"/>
          </a:solidFill>
          <a:ln w="12700">
            <a:solidFill>
              <a:srgbClr val="B3D9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4663440" y="3044952"/>
            <a:ext cx="411480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Banding programs, telemetry studies, and population surveys involve Mexican wildlife agencies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4572000" y="3712464"/>
            <a:ext cx="4297680" cy="621792"/>
          </a:xfrm>
          <a:prstGeom prst="roundRect">
            <a:avLst>
              <a:gd name="adj" fmla="val 11765"/>
            </a:avLst>
          </a:prstGeom>
          <a:solidFill>
            <a:srgbClr val="F0F8FC"/>
          </a:solidFill>
          <a:ln w="12700">
            <a:solidFill>
              <a:srgbClr val="B3D9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4663440" y="3758184"/>
            <a:ext cx="411480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Any Mexican institutional partner now requires 4-part justification and appointee approval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4572000" y="4425696"/>
            <a:ext cx="4297680" cy="621792"/>
          </a:xfrm>
          <a:prstGeom prst="roundRect">
            <a:avLst>
              <a:gd name="adj" fmla="val 11765"/>
            </a:avLst>
          </a:prstGeom>
          <a:solidFill>
            <a:srgbClr val="F0F8FC"/>
          </a:solidFill>
          <a:ln w="12700">
            <a:solidFill>
              <a:schemeClr val="accent5">
                <a:lumMod val="60000"/>
                <a:lumOff val="40000"/>
              </a:scheme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4663440" y="4471416"/>
            <a:ext cx="411480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Mexico is NOT currently on the restricted list but partners must be screened carefully</a:t>
            </a:r>
            <a:endParaRPr lang="en-US" sz="1200" dirty="0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6238C1CF-EEA6-04D3-424A-3A4265B15116}"/>
              </a:ext>
            </a:extLst>
          </p:cNvPr>
          <p:cNvCxnSpPr>
            <a:cxnSpLocks/>
            <a:stCxn id="6" idx="2"/>
            <a:endCxn id="10" idx="0"/>
          </p:cNvCxnSpPr>
          <p:nvPr/>
        </p:nvCxnSpPr>
        <p:spPr>
          <a:xfrm>
            <a:off x="2286000" y="2683730"/>
            <a:ext cx="0" cy="457200"/>
          </a:xfrm>
          <a:prstGeom prst="straightConnector1">
            <a:avLst/>
          </a:prstGeom>
          <a:ln w="2857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27141503-EFC1-F10C-E954-16C3B9DEE7AD}"/>
              </a:ext>
            </a:extLst>
          </p:cNvPr>
          <p:cNvCxnSpPr>
            <a:cxnSpLocks/>
          </p:cNvCxnSpPr>
          <p:nvPr/>
        </p:nvCxnSpPr>
        <p:spPr>
          <a:xfrm>
            <a:off x="2286000" y="3872450"/>
            <a:ext cx="0" cy="457200"/>
          </a:xfrm>
          <a:prstGeom prst="straightConnector1">
            <a:avLst/>
          </a:prstGeom>
          <a:ln w="2857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12700">
            <a:solidFill>
              <a:srgbClr val="1548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137160"/>
            <a:ext cx="84124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✅ Action Items: What Your Group Should Do Now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182880" y="1078992"/>
            <a:ext cx="2880360" cy="3886200"/>
          </a:xfrm>
          <a:prstGeom prst="roundRect">
            <a:avLst>
              <a:gd name="adj" fmla="val 3175"/>
            </a:avLst>
          </a:prstGeom>
          <a:solidFill>
            <a:srgbClr val="FAFAFA"/>
          </a:solidFill>
          <a:ln/>
          <a:effectLst>
            <a:outerShdw blurRad="76200" dist="254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182880" y="1078992"/>
            <a:ext cx="2880360" cy="658368"/>
          </a:xfrm>
          <a:prstGeom prst="roundRect">
            <a:avLst>
              <a:gd name="adj" fmla="val 13889"/>
            </a:avLst>
          </a:prstGeom>
          <a:solidFill>
            <a:srgbClr val="CC333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274320" y="1124712"/>
            <a:ext cx="26974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🚨  Now — July 13, 2026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320040" y="1810512"/>
            <a:ext cx="2606040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50" b="1" dirty="0">
                <a:solidFill>
                  <a:srgbClr val="CC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✔  </a:t>
            </a:r>
            <a:r>
              <a:rPr lang="en-US" sz="115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Submit a public comment at regulations.gov (Docket OMB-2026-0034)</a:t>
            </a:r>
            <a:endParaRPr lang="en-US" sz="1150" dirty="0"/>
          </a:p>
        </p:txBody>
      </p:sp>
      <p:sp>
        <p:nvSpPr>
          <p:cNvPr id="8" name="Text 6"/>
          <p:cNvSpPr/>
          <p:nvPr/>
        </p:nvSpPr>
        <p:spPr>
          <a:xfrm>
            <a:off x="320040" y="2432304"/>
            <a:ext cx="2606040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50" b="1" dirty="0">
                <a:solidFill>
                  <a:srgbClr val="CC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✔  </a:t>
            </a:r>
            <a:r>
              <a:rPr lang="en-US" sz="115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Sign the National Council of Nonprofit’s (NCN) letter </a:t>
            </a:r>
            <a:endParaRPr lang="en-US" sz="1150" dirty="0"/>
          </a:p>
        </p:txBody>
      </p:sp>
      <p:sp>
        <p:nvSpPr>
          <p:cNvPr id="9" name="Text 7"/>
          <p:cNvSpPr/>
          <p:nvPr/>
        </p:nvSpPr>
        <p:spPr>
          <a:xfrm>
            <a:off x="320040" y="3054096"/>
            <a:ext cx="2606040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50" b="1" dirty="0">
                <a:solidFill>
                  <a:srgbClr val="CC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✔  </a:t>
            </a:r>
            <a:r>
              <a:rPr lang="en-US" sz="115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Review your current grants for newly restricted costs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3172968" y="1078992"/>
            <a:ext cx="2880360" cy="3886200"/>
          </a:xfrm>
          <a:prstGeom prst="roundRect">
            <a:avLst>
              <a:gd name="adj" fmla="val 3175"/>
            </a:avLst>
          </a:prstGeom>
          <a:solidFill>
            <a:srgbClr val="FAFAFA"/>
          </a:solidFill>
          <a:ln/>
          <a:effectLst>
            <a:outerShdw blurRad="76200" dist="254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3172968" y="1078992"/>
            <a:ext cx="2880360" cy="658368"/>
          </a:xfrm>
          <a:prstGeom prst="roundRect">
            <a:avLst>
              <a:gd name="adj" fmla="val 13889"/>
            </a:avLst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3264408" y="1124712"/>
            <a:ext cx="26974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⚙️  July – September 2026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3310128" y="1810512"/>
            <a:ext cx="2606040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5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✔  </a:t>
            </a:r>
            <a:r>
              <a:rPr lang="en-US" sz="115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Enroll in E-Verify for all award employees</a:t>
            </a:r>
            <a:endParaRPr lang="en-US" sz="1150" dirty="0"/>
          </a:p>
        </p:txBody>
      </p:sp>
      <p:sp>
        <p:nvSpPr>
          <p:cNvPr id="14" name="Text 12"/>
          <p:cNvSpPr/>
          <p:nvPr/>
        </p:nvSpPr>
        <p:spPr>
          <a:xfrm>
            <a:off x="3310128" y="2432304"/>
            <a:ext cx="2606040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5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✔  </a:t>
            </a:r>
            <a:r>
              <a:rPr lang="en-US" sz="115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Identify current fixed-sum awards</a:t>
            </a:r>
            <a:endParaRPr lang="en-US" sz="1150" dirty="0"/>
          </a:p>
        </p:txBody>
      </p:sp>
      <p:sp>
        <p:nvSpPr>
          <p:cNvPr id="15" name="Text 13"/>
          <p:cNvSpPr/>
          <p:nvPr/>
        </p:nvSpPr>
        <p:spPr>
          <a:xfrm>
            <a:off x="3310128" y="3054096"/>
            <a:ext cx="2606040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5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✔  </a:t>
            </a:r>
            <a:r>
              <a:rPr lang="en-US" sz="115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Build a 3–6 month contingency reserve fund</a:t>
            </a:r>
            <a:endParaRPr lang="en-US" sz="1150" dirty="0"/>
          </a:p>
        </p:txBody>
      </p:sp>
      <p:sp>
        <p:nvSpPr>
          <p:cNvPr id="16" name="Text 14"/>
          <p:cNvSpPr/>
          <p:nvPr/>
        </p:nvSpPr>
        <p:spPr>
          <a:xfrm>
            <a:off x="3310128" y="3675888"/>
            <a:ext cx="2606040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5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✔  </a:t>
            </a:r>
            <a:r>
              <a:rPr lang="en-US" sz="115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Screen international research partners against restricted lists</a:t>
            </a:r>
            <a:endParaRPr lang="en-US" sz="1150" dirty="0"/>
          </a:p>
        </p:txBody>
      </p:sp>
      <p:sp>
        <p:nvSpPr>
          <p:cNvPr id="17" name="Text 15"/>
          <p:cNvSpPr/>
          <p:nvPr/>
        </p:nvSpPr>
        <p:spPr>
          <a:xfrm>
            <a:off x="3310128" y="4297680"/>
            <a:ext cx="2606040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5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✔  </a:t>
            </a:r>
            <a:r>
              <a:rPr lang="en-US" sz="115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Reframe equity-focused materials with legal counsel</a:t>
            </a:r>
            <a:endParaRPr lang="en-US" sz="1150" dirty="0"/>
          </a:p>
        </p:txBody>
      </p:sp>
      <p:sp>
        <p:nvSpPr>
          <p:cNvPr id="18" name="Shape 16"/>
          <p:cNvSpPr/>
          <p:nvPr/>
        </p:nvSpPr>
        <p:spPr>
          <a:xfrm>
            <a:off x="6163056" y="1078992"/>
            <a:ext cx="2880360" cy="3886200"/>
          </a:xfrm>
          <a:prstGeom prst="roundRect">
            <a:avLst>
              <a:gd name="adj" fmla="val 3175"/>
            </a:avLst>
          </a:prstGeom>
          <a:solidFill>
            <a:srgbClr val="FAFAFA"/>
          </a:solidFill>
          <a:ln/>
          <a:effectLst>
            <a:outerShdw blurRad="76200" dist="254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9" name="Shape 17"/>
          <p:cNvSpPr/>
          <p:nvPr/>
        </p:nvSpPr>
        <p:spPr>
          <a:xfrm>
            <a:off x="6163056" y="1078992"/>
            <a:ext cx="2880360" cy="658368"/>
          </a:xfrm>
          <a:prstGeom prst="roundRect">
            <a:avLst>
              <a:gd name="adj" fmla="val 13889"/>
            </a:avLst>
          </a:prstGeom>
          <a:solidFill>
            <a:srgbClr val="1F6B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6254496" y="1124712"/>
            <a:ext cx="26974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📋  For FY2027 Grant Applications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6300216" y="1810512"/>
            <a:ext cx="2606040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50" b="1" dirty="0">
                <a:solidFill>
                  <a:srgbClr val="1F6B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✔  </a:t>
            </a:r>
            <a:r>
              <a:rPr lang="en-US" sz="115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Frame proposals around statutory refuge mission (MBTA, Refuge Act), NOT climate change</a:t>
            </a:r>
            <a:endParaRPr lang="en-US" sz="1150" dirty="0"/>
          </a:p>
        </p:txBody>
      </p:sp>
      <p:sp>
        <p:nvSpPr>
          <p:cNvPr id="22" name="Text 20"/>
          <p:cNvSpPr/>
          <p:nvPr/>
        </p:nvSpPr>
        <p:spPr>
          <a:xfrm>
            <a:off x="6300216" y="2432304"/>
            <a:ext cx="2606040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50" b="1" dirty="0">
                <a:solidFill>
                  <a:srgbClr val="1F6B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✔  </a:t>
            </a:r>
            <a:r>
              <a:rPr lang="en-US" sz="115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List all publications and conferences in scope of work</a:t>
            </a:r>
            <a:endParaRPr lang="en-US" sz="1150" dirty="0"/>
          </a:p>
        </p:txBody>
      </p:sp>
      <p:sp>
        <p:nvSpPr>
          <p:cNvPr id="23" name="Text 21"/>
          <p:cNvSpPr/>
          <p:nvPr/>
        </p:nvSpPr>
        <p:spPr>
          <a:xfrm>
            <a:off x="6300216" y="3054096"/>
            <a:ext cx="2606040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50" b="1" dirty="0">
                <a:solidFill>
                  <a:srgbClr val="1F6B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✔  </a:t>
            </a:r>
            <a:r>
              <a:rPr lang="en-US" sz="115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Phase multi-year projects into annual independent deliverables</a:t>
            </a:r>
            <a:endParaRPr lang="en-US" sz="1150" dirty="0"/>
          </a:p>
        </p:txBody>
      </p:sp>
      <p:sp>
        <p:nvSpPr>
          <p:cNvPr id="24" name="Text 22"/>
          <p:cNvSpPr/>
          <p:nvPr/>
        </p:nvSpPr>
        <p:spPr>
          <a:xfrm>
            <a:off x="6300216" y="3675888"/>
            <a:ext cx="2606040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50" b="1" dirty="0">
                <a:solidFill>
                  <a:srgbClr val="1F6B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✔  </a:t>
            </a:r>
            <a:r>
              <a:rPr lang="en-US" sz="115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Separate federal vs. non-federal activity budgets clearly</a:t>
            </a:r>
            <a:endParaRPr lang="en-US" sz="1150" dirty="0"/>
          </a:p>
        </p:txBody>
      </p:sp>
      <p:sp>
        <p:nvSpPr>
          <p:cNvPr id="25" name="Text 23"/>
          <p:cNvSpPr/>
          <p:nvPr/>
        </p:nvSpPr>
        <p:spPr>
          <a:xfrm>
            <a:off x="6300216" y="4297680"/>
            <a:ext cx="2606040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50" b="1" dirty="0">
                <a:solidFill>
                  <a:srgbClr val="1F6B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✔  </a:t>
            </a:r>
            <a:r>
              <a:rPr lang="en-US" sz="115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Disclose any former federal agency employees on your team</a:t>
            </a:r>
            <a:endParaRPr lang="en-US" sz="11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1137</TotalTime>
  <Words>1319</Words>
  <Application>Microsoft Office PowerPoint</Application>
  <PresentationFormat>On-screen Show (16:9)</PresentationFormat>
  <Paragraphs>185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 CFR Part 200 Changes: Friends of National Wildlife Refuges</dc:title>
  <dc:subject>PptxGenJS Presentation</dc:subject>
  <dc:creator>PptxGenJS</dc:creator>
  <cp:lastModifiedBy>Hendrickson, Sarah</cp:lastModifiedBy>
  <cp:revision>3</cp:revision>
  <dcterms:created xsi:type="dcterms:W3CDTF">2026-06-26T17:42:33Z</dcterms:created>
  <dcterms:modified xsi:type="dcterms:W3CDTF">2026-07-07T19:11:11Z</dcterms:modified>
</cp:coreProperties>
</file>