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50" r:id="rId1"/>
  </p:sldMasterIdLst>
  <p:notesMasterIdLst>
    <p:notesMasterId r:id="rId14"/>
  </p:notesMasterIdLst>
  <p:sldIdLst>
    <p:sldId id="256" r:id="rId2"/>
    <p:sldId id="267" r:id="rId3"/>
    <p:sldId id="257" r:id="rId4"/>
    <p:sldId id="259" r:id="rId5"/>
    <p:sldId id="260" r:id="rId6"/>
    <p:sldId id="261" r:id="rId7"/>
    <p:sldId id="262" r:id="rId8"/>
    <p:sldId id="263" r:id="rId9"/>
    <p:sldId id="264" r:id="rId10"/>
    <p:sldId id="265" r:id="rId11"/>
    <p:sldId id="266" r:id="rId12"/>
    <p:sldId id="268"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520"/>
    <p:restoredTop sz="94682"/>
  </p:normalViewPr>
  <p:slideViewPr>
    <p:cSldViewPr snapToGrid="0">
      <p:cViewPr varScale="1">
        <p:scale>
          <a:sx n="117" d="100"/>
          <a:sy n="117" d="100"/>
        </p:scale>
        <p:origin x="26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3B59619-2CD8-5244-8BB8-521F8139ED2A}" type="datetimeFigureOut">
              <a:rPr lang="en-US" smtClean="0"/>
              <a:t>5/30/2026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1AC125-FD2E-734F-8A46-CE823EB4D299}" type="slidenum">
              <a:rPr lang="en-US" smtClean="0"/>
              <a:t>‹#›</a:t>
            </a:fld>
            <a:endParaRPr lang="en-US"/>
          </a:p>
        </p:txBody>
      </p:sp>
    </p:spTree>
    <p:extLst>
      <p:ext uri="{BB962C8B-B14F-4D97-AF65-F5344CB8AC3E}">
        <p14:creationId xmlns:p14="http://schemas.microsoft.com/office/powerpoint/2010/main" val="6643634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1AC125-FD2E-734F-8A46-CE823EB4D299}" type="slidenum">
              <a:rPr lang="en-US" smtClean="0"/>
              <a:t>9</a:t>
            </a:fld>
            <a:endParaRPr lang="en-US"/>
          </a:p>
        </p:txBody>
      </p:sp>
    </p:spTree>
    <p:extLst>
      <p:ext uri="{BB962C8B-B14F-4D97-AF65-F5344CB8AC3E}">
        <p14:creationId xmlns:p14="http://schemas.microsoft.com/office/powerpoint/2010/main" val="30694950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48A87A34-81AB-432B-8DAE-1953F412C126}" type="datetimeFigureOut">
              <a:rPr lang="en-US" smtClean="0"/>
              <a:pPr/>
              <a:t>5/30/2026</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6D22F896-40B5-4ADD-8801-0D06FADFA095}" type="slidenum">
              <a:rPr lang="en-US" smtClean="0"/>
              <a:t>‹#›</a:t>
            </a:fld>
            <a:endParaRPr lang="en-US" dirty="0"/>
          </a:p>
        </p:txBody>
      </p:sp>
    </p:spTree>
    <p:extLst>
      <p:ext uri="{BB962C8B-B14F-4D97-AF65-F5344CB8AC3E}">
        <p14:creationId xmlns:p14="http://schemas.microsoft.com/office/powerpoint/2010/main" val="25437628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5/30/2026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472604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48A87A34-81AB-432B-8DAE-1953F412C126}" type="datetimeFigureOut">
              <a:rPr lang="en-US" smtClean="0"/>
              <a:pPr/>
              <a:t>5/30/2026</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9783692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5/30/2026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128250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48A87A34-81AB-432B-8DAE-1953F412C126}" type="datetimeFigureOut">
              <a:rPr lang="en-US" smtClean="0"/>
              <a:t>5/30/2026</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6D22F896-40B5-4ADD-8801-0D06FADFA095}" type="slidenum">
              <a:rPr lang="en-US" smtClean="0"/>
              <a:t>‹#›</a:t>
            </a:fld>
            <a:endParaRPr lang="en-US" dirty="0"/>
          </a:p>
        </p:txBody>
      </p:sp>
    </p:spTree>
    <p:extLst>
      <p:ext uri="{BB962C8B-B14F-4D97-AF65-F5344CB8AC3E}">
        <p14:creationId xmlns:p14="http://schemas.microsoft.com/office/powerpoint/2010/main" val="19214862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pPr/>
              <a:t>5/30/2026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5888652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5/30/2026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0391696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5/30/2026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3619655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5/30/2026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1727051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48A87A34-81AB-432B-8DAE-1953F412C126}" type="datetimeFigureOut">
              <a:rPr lang="en-US" smtClean="0"/>
              <a:pPr/>
              <a:t>5/30/2026</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969136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5/30/2026</a:t>
            </a:fld>
            <a:endParaRPr lang="en-US" dirty="0"/>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0449989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48A87A34-81AB-432B-8DAE-1953F412C126}" type="datetimeFigureOut">
              <a:rPr lang="en-US" smtClean="0"/>
              <a:pPr/>
              <a:t>5/30/2026</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6D22F896-40B5-4ADD-8801-0D06FADFA095}" type="slidenum">
              <a:rPr lang="en-US" smtClean="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849760188"/>
      </p:ext>
    </p:extLst>
  </p:cSld>
  <p:clrMap bg1="lt1" tx1="dk1" bg2="lt2" tx2="dk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bloomerang.com/blog/annual-appeal"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hyperlink" Target="https://bloomerang.com/blog/annual-appeal" TargetMode="External"/><Relationship Id="rId3" Type="http://schemas.openxmlformats.org/officeDocument/2006/relationships/hyperlink" Target="https://bloomerang.com/blog/year-end-giving/" TargetMode="External"/><Relationship Id="rId7" Type="http://schemas.openxmlformats.org/officeDocument/2006/relationships/hyperlink" Target="https://bloomerang.com/blog/8-keys-to-successful-event-sponsorships/" TargetMode="External"/><Relationship Id="rId2" Type="http://schemas.openxmlformats.org/officeDocument/2006/relationships/hyperlink" Target="https://bloomerang.com/blog/givingtuesday/" TargetMode="External"/><Relationship Id="rId1" Type="http://schemas.openxmlformats.org/officeDocument/2006/relationships/slideLayout" Target="../slideLayouts/slideLayout7.xml"/><Relationship Id="rId6" Type="http://schemas.openxmlformats.org/officeDocument/2006/relationships/hyperlink" Target="https://bloomerang.com/features/event-management/" TargetMode="External"/><Relationship Id="rId5" Type="http://schemas.openxmlformats.org/officeDocument/2006/relationships/hyperlink" Target="https://bloomerang.com/blog/how-to-use-matching-gifts-to-help-with-donor-retention/" TargetMode="External"/><Relationship Id="rId4" Type="http://schemas.openxmlformats.org/officeDocument/2006/relationships/hyperlink" Target="https://bloomerang.com/blog/top-strategies-to-kickstart-major-gift-fundraising/"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bloomerang.com/blog/annual-appeal"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C9DEE2-CC07-682F-1313-92E3D1B587A4}"/>
              </a:ext>
            </a:extLst>
          </p:cNvPr>
          <p:cNvSpPr>
            <a:spLocks noGrp="1"/>
          </p:cNvSpPr>
          <p:nvPr>
            <p:ph type="ctrTitle"/>
          </p:nvPr>
        </p:nvSpPr>
        <p:spPr/>
        <p:txBody>
          <a:bodyPr/>
          <a:lstStyle/>
          <a:p>
            <a:r>
              <a:rPr lang="en-US" dirty="0"/>
              <a:t>CORFA Friends share call</a:t>
            </a:r>
          </a:p>
        </p:txBody>
      </p:sp>
      <p:sp>
        <p:nvSpPr>
          <p:cNvPr id="3" name="Subtitle 2">
            <a:extLst>
              <a:ext uri="{FF2B5EF4-FFF2-40B4-BE49-F238E27FC236}">
                <a16:creationId xmlns:a16="http://schemas.microsoft.com/office/drawing/2014/main" id="{C2C364AD-7D38-1BB9-282C-3DD596216547}"/>
              </a:ext>
            </a:extLst>
          </p:cNvPr>
          <p:cNvSpPr>
            <a:spLocks noGrp="1"/>
          </p:cNvSpPr>
          <p:nvPr>
            <p:ph type="subTitle" idx="1"/>
          </p:nvPr>
        </p:nvSpPr>
        <p:spPr/>
        <p:txBody>
          <a:bodyPr/>
          <a:lstStyle/>
          <a:p>
            <a:r>
              <a:rPr lang="en-US" dirty="0"/>
              <a:t>May 2026</a:t>
            </a:r>
          </a:p>
        </p:txBody>
      </p:sp>
    </p:spTree>
    <p:extLst>
      <p:ext uri="{BB962C8B-B14F-4D97-AF65-F5344CB8AC3E}">
        <p14:creationId xmlns:p14="http://schemas.microsoft.com/office/powerpoint/2010/main" val="4740009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A09271-48E8-C72C-4887-3EE2C1C8E038}"/>
              </a:ext>
            </a:extLst>
          </p:cNvPr>
          <p:cNvSpPr>
            <a:spLocks noGrp="1"/>
          </p:cNvSpPr>
          <p:nvPr>
            <p:ph type="title"/>
          </p:nvPr>
        </p:nvSpPr>
        <p:spPr/>
        <p:txBody>
          <a:bodyPr/>
          <a:lstStyle/>
          <a:p>
            <a:r>
              <a:rPr lang="en-US" dirty="0"/>
              <a:t>Useful tools</a:t>
            </a:r>
          </a:p>
        </p:txBody>
      </p:sp>
      <p:sp>
        <p:nvSpPr>
          <p:cNvPr id="3" name="Content Placeholder 2">
            <a:extLst>
              <a:ext uri="{FF2B5EF4-FFF2-40B4-BE49-F238E27FC236}">
                <a16:creationId xmlns:a16="http://schemas.microsoft.com/office/drawing/2014/main" id="{49BF859B-F24E-EC84-C4A4-96ECD1E8192D}"/>
              </a:ext>
            </a:extLst>
          </p:cNvPr>
          <p:cNvSpPr>
            <a:spLocks noGrp="1"/>
          </p:cNvSpPr>
          <p:nvPr>
            <p:ph idx="1"/>
          </p:nvPr>
        </p:nvSpPr>
        <p:spPr/>
        <p:txBody>
          <a:bodyPr>
            <a:normAutofit fontScale="92500" lnSpcReduction="10000"/>
          </a:bodyPr>
          <a:lstStyle/>
          <a:p>
            <a:r>
              <a:rPr lang="en-US" dirty="0"/>
              <a:t>Donor database (contact management system,  list of target audiences with email, phone, home address, giving history)</a:t>
            </a:r>
          </a:p>
          <a:p>
            <a:r>
              <a:rPr lang="en-US" dirty="0"/>
              <a:t>Online giving tools (online donation form, easy to use, donation pages, donation buttons, payment options)</a:t>
            </a:r>
          </a:p>
          <a:p>
            <a:r>
              <a:rPr lang="en-US" dirty="0"/>
              <a:t>Email marketing platform (like MailChimp or Constant Contact and others)</a:t>
            </a:r>
          </a:p>
          <a:p>
            <a:r>
              <a:rPr lang="en-US" dirty="0"/>
              <a:t>Direct mail provider (volunteers can hand address, write a personal note, include an addressed return envelope)</a:t>
            </a:r>
          </a:p>
          <a:p>
            <a:r>
              <a:rPr lang="en-US" dirty="0"/>
              <a:t>Social management tools (social media scheduling tools can help you save time by planning out your posts well in advance and maintain an active presence)</a:t>
            </a:r>
          </a:p>
          <a:p>
            <a:pPr marL="0" indent="0">
              <a:buNone/>
            </a:pPr>
            <a:endParaRPr lang="en-US" dirty="0"/>
          </a:p>
          <a:p>
            <a:pPr marL="0" indent="0">
              <a:buNone/>
            </a:pPr>
            <a:r>
              <a:rPr lang="en-US" dirty="0"/>
              <a:t>Note:  </a:t>
            </a:r>
          </a:p>
          <a:p>
            <a:pPr marL="0" indent="0">
              <a:buNone/>
            </a:pPr>
            <a:r>
              <a:rPr lang="en-US" dirty="0"/>
              <a:t>Use your </a:t>
            </a:r>
            <a:r>
              <a:rPr lang="en-US" u="sng" dirty="0"/>
              <a:t>website </a:t>
            </a:r>
            <a:r>
              <a:rPr lang="en-US" dirty="0"/>
              <a:t>effectively, not just social media.  Have a visually appealing and powerful narrative campaign landing page.</a:t>
            </a:r>
          </a:p>
          <a:p>
            <a:pPr marL="0" indent="0">
              <a:buNone/>
            </a:pPr>
            <a:r>
              <a:rPr lang="en-US" dirty="0"/>
              <a:t>Optimize your appeals so they are easy to read and formatted for mobile devices</a:t>
            </a:r>
          </a:p>
          <a:p>
            <a:pPr marL="0" indent="0">
              <a:buNone/>
            </a:pPr>
            <a:endParaRPr lang="en-US" dirty="0"/>
          </a:p>
        </p:txBody>
      </p:sp>
    </p:spTree>
    <p:extLst>
      <p:ext uri="{BB962C8B-B14F-4D97-AF65-F5344CB8AC3E}">
        <p14:creationId xmlns:p14="http://schemas.microsoft.com/office/powerpoint/2010/main" val="23819090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3D7074-0CAB-FDD2-FEB4-A9E384526113}"/>
              </a:ext>
            </a:extLst>
          </p:cNvPr>
          <p:cNvSpPr>
            <a:spLocks noGrp="1"/>
          </p:cNvSpPr>
          <p:nvPr>
            <p:ph type="title"/>
          </p:nvPr>
        </p:nvSpPr>
        <p:spPr/>
        <p:txBody>
          <a:bodyPr/>
          <a:lstStyle/>
          <a:p>
            <a:r>
              <a:rPr lang="en-US" dirty="0"/>
              <a:t>A few Tips</a:t>
            </a:r>
          </a:p>
        </p:txBody>
      </p:sp>
      <p:sp>
        <p:nvSpPr>
          <p:cNvPr id="3" name="Content Placeholder 2">
            <a:extLst>
              <a:ext uri="{FF2B5EF4-FFF2-40B4-BE49-F238E27FC236}">
                <a16:creationId xmlns:a16="http://schemas.microsoft.com/office/drawing/2014/main" id="{BF4721A8-11C8-D7EE-95F9-E5FE469E00E5}"/>
              </a:ext>
            </a:extLst>
          </p:cNvPr>
          <p:cNvSpPr>
            <a:spLocks noGrp="1"/>
          </p:cNvSpPr>
          <p:nvPr>
            <p:ph idx="1"/>
          </p:nvPr>
        </p:nvSpPr>
        <p:spPr>
          <a:xfrm>
            <a:off x="581192" y="1796143"/>
            <a:ext cx="11029615" cy="4833257"/>
          </a:xfrm>
        </p:spPr>
        <p:txBody>
          <a:bodyPr>
            <a:normAutofit fontScale="85000" lnSpcReduction="10000"/>
          </a:bodyPr>
          <a:lstStyle/>
          <a:p>
            <a:r>
              <a:rPr lang="en-US" b="1" dirty="0"/>
              <a:t>30% </a:t>
            </a:r>
            <a:r>
              <a:rPr lang="en-US" dirty="0"/>
              <a:t>of annual giving occurs in December, making year-end appeals critical to success</a:t>
            </a:r>
          </a:p>
          <a:p>
            <a:r>
              <a:rPr lang="en-US" dirty="0"/>
              <a:t>Best time to send an annual appeal is late November–December, coinciding with year-end giving and tax-deductible donation deadlines</a:t>
            </a:r>
          </a:p>
          <a:p>
            <a:r>
              <a:rPr lang="en-US" b="1" dirty="0"/>
              <a:t>50% </a:t>
            </a:r>
            <a:r>
              <a:rPr lang="en-US" dirty="0"/>
              <a:t>of all nonprofit website traffic comes from mobile and tablet users </a:t>
            </a:r>
          </a:p>
          <a:p>
            <a:r>
              <a:rPr lang="en-US" dirty="0"/>
              <a:t>Data shows that appeals are </a:t>
            </a:r>
            <a:r>
              <a:rPr lang="en-US" b="1" dirty="0"/>
              <a:t>50%</a:t>
            </a:r>
            <a:r>
              <a:rPr lang="en-US" dirty="0"/>
              <a:t> more likely to succeed if you include visuals and a video</a:t>
            </a:r>
          </a:p>
          <a:p>
            <a:r>
              <a:rPr lang="en-US" b="1" dirty="0"/>
              <a:t>87% </a:t>
            </a:r>
            <a:r>
              <a:rPr lang="en-US" dirty="0"/>
              <a:t>of donors who give for the first time from a social media source will also make their second donation from a social media source.</a:t>
            </a:r>
          </a:p>
          <a:p>
            <a:r>
              <a:rPr lang="en-US" dirty="0"/>
              <a:t>Personalize and target whenever you can.</a:t>
            </a:r>
          </a:p>
          <a:p>
            <a:r>
              <a:rPr lang="en-US" dirty="0"/>
              <a:t>Donors that receive a personal </a:t>
            </a:r>
            <a:r>
              <a:rPr lang="en-US" b="1" dirty="0"/>
              <a:t>thank-you within 48 hours are 4 times more likely </a:t>
            </a:r>
            <a:r>
              <a:rPr lang="en-US" dirty="0"/>
              <a:t>to give again.  Plan ahead of time how you will do this.</a:t>
            </a:r>
          </a:p>
          <a:p>
            <a:r>
              <a:rPr lang="en-US" dirty="0"/>
              <a:t>Remember not to ask for a significant gift until you’ve built a solid relationship.</a:t>
            </a:r>
          </a:p>
          <a:p>
            <a:r>
              <a:rPr lang="en-US" b="1" dirty="0"/>
              <a:t>Build community not just revenue</a:t>
            </a:r>
            <a:r>
              <a:rPr lang="en-US" dirty="0"/>
              <a:t>.</a:t>
            </a:r>
          </a:p>
          <a:p>
            <a:pPr marL="0" indent="0">
              <a:buNone/>
            </a:pPr>
            <a:endParaRPr lang="en-US" dirty="0"/>
          </a:p>
          <a:p>
            <a:pPr marL="0" indent="0">
              <a:buNone/>
            </a:pPr>
            <a:r>
              <a:rPr lang="en-US" sz="1400" dirty="0"/>
              <a:t>References:</a:t>
            </a:r>
          </a:p>
          <a:p>
            <a:pPr marL="0" indent="0">
              <a:buNone/>
            </a:pPr>
            <a:r>
              <a:rPr lang="en-US" sz="1400" dirty="0" err="1"/>
              <a:t>Bloomerang</a:t>
            </a:r>
            <a:r>
              <a:rPr lang="en-US" sz="1400" dirty="0"/>
              <a:t>. </a:t>
            </a:r>
            <a:r>
              <a:rPr lang="en-US" u="sng" dirty="0">
                <a:hlinkClick r:id="rId2"/>
              </a:rPr>
              <a:t>https://bloomerang.com/blog/annual-appeal</a:t>
            </a:r>
            <a:endParaRPr lang="en-US" sz="1400" dirty="0"/>
          </a:p>
          <a:p>
            <a:pPr marL="0" indent="0">
              <a:buNone/>
            </a:pPr>
            <a:r>
              <a:rPr lang="en-US" sz="1400" dirty="0"/>
              <a:t>The Modern Nonprofit:  </a:t>
            </a:r>
            <a:r>
              <a:rPr lang="en-US" u="sng" dirty="0">
                <a:hlinkClick r:id="rId2"/>
              </a:rPr>
              <a:t>https://bloomerang.com/blog/annual-appeal</a:t>
            </a:r>
            <a:endParaRPr lang="en-US" sz="1400" dirty="0"/>
          </a:p>
        </p:txBody>
      </p:sp>
    </p:spTree>
    <p:extLst>
      <p:ext uri="{BB962C8B-B14F-4D97-AF65-F5344CB8AC3E}">
        <p14:creationId xmlns:p14="http://schemas.microsoft.com/office/powerpoint/2010/main" val="31427040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6ACFBF-5480-65C0-0106-86D3A0291D55}"/>
              </a:ext>
            </a:extLst>
          </p:cNvPr>
          <p:cNvSpPr>
            <a:spLocks noGrp="1"/>
          </p:cNvSpPr>
          <p:nvPr>
            <p:ph type="title"/>
          </p:nvPr>
        </p:nvSpPr>
        <p:spPr/>
        <p:txBody>
          <a:bodyPr/>
          <a:lstStyle/>
          <a:p>
            <a:r>
              <a:rPr lang="en-US" dirty="0"/>
              <a:t>What Board members can do</a:t>
            </a:r>
          </a:p>
        </p:txBody>
      </p:sp>
      <p:sp>
        <p:nvSpPr>
          <p:cNvPr id="3" name="Content Placeholder 2">
            <a:extLst>
              <a:ext uri="{FF2B5EF4-FFF2-40B4-BE49-F238E27FC236}">
                <a16:creationId xmlns:a16="http://schemas.microsoft.com/office/drawing/2014/main" id="{36C4F0D9-90B1-EAA6-7EB9-E04A5857141F}"/>
              </a:ext>
            </a:extLst>
          </p:cNvPr>
          <p:cNvSpPr>
            <a:spLocks noGrp="1"/>
          </p:cNvSpPr>
          <p:nvPr>
            <p:ph idx="1"/>
          </p:nvPr>
        </p:nvSpPr>
        <p:spPr/>
        <p:txBody>
          <a:bodyPr>
            <a:normAutofit fontScale="92500" lnSpcReduction="10000"/>
          </a:bodyPr>
          <a:lstStyle/>
          <a:p>
            <a:r>
              <a:rPr lang="en-US" dirty="0"/>
              <a:t>Personally donate to the best of your ability</a:t>
            </a:r>
          </a:p>
          <a:p>
            <a:r>
              <a:rPr lang="en-US" dirty="0"/>
              <a:t>Contact “10” prospects personally…by phone, over coffee</a:t>
            </a:r>
          </a:p>
          <a:p>
            <a:r>
              <a:rPr lang="en-US" dirty="0"/>
              <a:t>Send letters to prospects in your community…help address them and add </a:t>
            </a:r>
            <a:r>
              <a:rPr lang="en-US"/>
              <a:t>a personal </a:t>
            </a:r>
            <a:r>
              <a:rPr lang="en-US" dirty="0"/>
              <a:t>message</a:t>
            </a:r>
          </a:p>
          <a:p>
            <a:r>
              <a:rPr lang="en-US" dirty="0"/>
              <a:t>Call donors to thank them for their gifts or write a personal thank-you and mail it</a:t>
            </a:r>
          </a:p>
          <a:p>
            <a:r>
              <a:rPr lang="en-US" dirty="0"/>
              <a:t>Contact people you know who are “lapsed” donors and see if you can re-connect them to your mission</a:t>
            </a:r>
          </a:p>
          <a:p>
            <a:r>
              <a:rPr lang="en-US" dirty="0"/>
              <a:t>Be an ambassador and speak frequently about your mission and your group</a:t>
            </a:r>
          </a:p>
          <a:p>
            <a:r>
              <a:rPr lang="en-US" dirty="0"/>
              <a:t>Identify potential major givers and corporate donors</a:t>
            </a:r>
          </a:p>
          <a:p>
            <a:endParaRPr lang="en-US" dirty="0"/>
          </a:p>
          <a:p>
            <a:pPr marL="0" indent="0">
              <a:buNone/>
            </a:pPr>
            <a:r>
              <a:rPr lang="en-US" dirty="0"/>
              <a:t>	A primary legal and moral responsibility of nonprofit corporation Board members is to ensure the organization has 	adequate resources to do its work.</a:t>
            </a:r>
          </a:p>
          <a:p>
            <a:endParaRPr lang="en-US" dirty="0"/>
          </a:p>
        </p:txBody>
      </p:sp>
      <p:sp>
        <p:nvSpPr>
          <p:cNvPr id="4" name="Right Arrow 3">
            <a:extLst>
              <a:ext uri="{FF2B5EF4-FFF2-40B4-BE49-F238E27FC236}">
                <a16:creationId xmlns:a16="http://schemas.microsoft.com/office/drawing/2014/main" id="{2B213773-A015-BC30-6677-0176212C1F3E}"/>
              </a:ext>
            </a:extLst>
          </p:cNvPr>
          <p:cNvSpPr/>
          <p:nvPr/>
        </p:nvSpPr>
        <p:spPr>
          <a:xfrm>
            <a:off x="581192" y="5138057"/>
            <a:ext cx="322322" cy="18505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967604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AB03F-77F7-8F90-1DC6-1496A551BC07}"/>
              </a:ext>
            </a:extLst>
          </p:cNvPr>
          <p:cNvSpPr>
            <a:spLocks noGrp="1"/>
          </p:cNvSpPr>
          <p:nvPr>
            <p:ph type="title"/>
          </p:nvPr>
        </p:nvSpPr>
        <p:spPr/>
        <p:txBody>
          <a:bodyPr/>
          <a:lstStyle/>
          <a:p>
            <a:r>
              <a:rPr lang="en-US" dirty="0"/>
              <a:t>First things first</a:t>
            </a:r>
          </a:p>
        </p:txBody>
      </p:sp>
      <p:sp>
        <p:nvSpPr>
          <p:cNvPr id="3" name="Content Placeholder 2">
            <a:extLst>
              <a:ext uri="{FF2B5EF4-FFF2-40B4-BE49-F238E27FC236}">
                <a16:creationId xmlns:a16="http://schemas.microsoft.com/office/drawing/2014/main" id="{608BD5B4-2164-A016-A84C-5E44CEB02FAD}"/>
              </a:ext>
            </a:extLst>
          </p:cNvPr>
          <p:cNvSpPr>
            <a:spLocks noGrp="1"/>
          </p:cNvSpPr>
          <p:nvPr>
            <p:ph idx="1"/>
          </p:nvPr>
        </p:nvSpPr>
        <p:spPr/>
        <p:txBody>
          <a:bodyPr/>
          <a:lstStyle/>
          <a:p>
            <a:r>
              <a:rPr lang="en-US" dirty="0"/>
              <a:t>Know your goal…what do you need to raise money for?</a:t>
            </a:r>
          </a:p>
          <a:p>
            <a:r>
              <a:rPr lang="en-US" dirty="0"/>
              <a:t>Decide your best strategies…you can do more than one (and you should if you have the resources)</a:t>
            </a:r>
          </a:p>
          <a:p>
            <a:r>
              <a:rPr lang="en-US" dirty="0"/>
              <a:t>Determine your capacity for doing it right…from having and understanding the tools you have to the ability to undertake the strategy, acknowledging donors quickly, accurately and gratefully, evaluating your success and learning for the next time</a:t>
            </a:r>
          </a:p>
          <a:p>
            <a:r>
              <a:rPr lang="en-US" dirty="0"/>
              <a:t>Figure out your audience and your message</a:t>
            </a:r>
          </a:p>
        </p:txBody>
      </p:sp>
    </p:spTree>
    <p:extLst>
      <p:ext uri="{BB962C8B-B14F-4D97-AF65-F5344CB8AC3E}">
        <p14:creationId xmlns:p14="http://schemas.microsoft.com/office/powerpoint/2010/main" val="18019401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F1BD14-F93F-51F8-78F2-7E9BB6F35C5B}"/>
              </a:ext>
            </a:extLst>
          </p:cNvPr>
          <p:cNvSpPr>
            <a:spLocks noGrp="1"/>
          </p:cNvSpPr>
          <p:nvPr>
            <p:ph type="title"/>
          </p:nvPr>
        </p:nvSpPr>
        <p:spPr/>
        <p:txBody>
          <a:bodyPr/>
          <a:lstStyle/>
          <a:p>
            <a:r>
              <a:rPr lang="en-US" dirty="0"/>
              <a:t>Nonprofit fundraising strategies</a:t>
            </a:r>
          </a:p>
        </p:txBody>
      </p:sp>
      <p:sp>
        <p:nvSpPr>
          <p:cNvPr id="3" name="Content Placeholder 2">
            <a:extLst>
              <a:ext uri="{FF2B5EF4-FFF2-40B4-BE49-F238E27FC236}">
                <a16:creationId xmlns:a16="http://schemas.microsoft.com/office/drawing/2014/main" id="{5A34C461-AE27-F931-9CAF-8A4485987246}"/>
              </a:ext>
            </a:extLst>
          </p:cNvPr>
          <p:cNvSpPr>
            <a:spLocks noGrp="1"/>
          </p:cNvSpPr>
          <p:nvPr>
            <p:ph idx="1"/>
          </p:nvPr>
        </p:nvSpPr>
        <p:spPr>
          <a:xfrm>
            <a:off x="581192" y="1883230"/>
            <a:ext cx="11029615" cy="4637314"/>
          </a:xfrm>
        </p:spPr>
        <p:txBody>
          <a:bodyPr>
            <a:normAutofit fontScale="92500" lnSpcReduction="20000"/>
          </a:bodyPr>
          <a:lstStyle/>
          <a:p>
            <a:r>
              <a:rPr lang="en-US" dirty="0"/>
              <a:t>Board Giving:  Goal = 100%</a:t>
            </a:r>
          </a:p>
          <a:p>
            <a:r>
              <a:rPr lang="en-US" dirty="0"/>
              <a:t>Investment Income (interest bearing accounts, CDs, mutual funds, </a:t>
            </a:r>
            <a:r>
              <a:rPr lang="en-US" dirty="0" err="1"/>
              <a:t>etc</a:t>
            </a:r>
            <a:r>
              <a:rPr lang="en-US" dirty="0"/>
              <a:t>)</a:t>
            </a:r>
          </a:p>
          <a:p>
            <a:r>
              <a:rPr lang="en-US" dirty="0"/>
              <a:t>Major Gifts</a:t>
            </a:r>
          </a:p>
          <a:p>
            <a:r>
              <a:rPr lang="en-US" dirty="0"/>
              <a:t>Planned Giving/Estate/Legacy </a:t>
            </a:r>
          </a:p>
          <a:p>
            <a:r>
              <a:rPr lang="en-US" dirty="0"/>
              <a:t>Annual Appeal</a:t>
            </a:r>
          </a:p>
          <a:p>
            <a:r>
              <a:rPr lang="en-US" dirty="0"/>
              <a:t>Special Events</a:t>
            </a:r>
          </a:p>
          <a:p>
            <a:r>
              <a:rPr lang="en-US" dirty="0"/>
              <a:t>Individual Community Donors, including memorials, cash and non-cash gifts (have a board-adopted gift acceptance policy)</a:t>
            </a:r>
          </a:p>
          <a:p>
            <a:r>
              <a:rPr lang="en-US" dirty="0"/>
              <a:t>Specific-purpose Campaigns</a:t>
            </a:r>
          </a:p>
          <a:p>
            <a:r>
              <a:rPr lang="en-US" dirty="0"/>
              <a:t>Corporate Sponsorships</a:t>
            </a:r>
          </a:p>
          <a:p>
            <a:r>
              <a:rPr lang="en-US" dirty="0"/>
              <a:t>Crowdsourcing/</a:t>
            </a:r>
            <a:r>
              <a:rPr lang="en-US" dirty="0" err="1"/>
              <a:t>KickStart</a:t>
            </a:r>
            <a:r>
              <a:rPr lang="en-US" dirty="0"/>
              <a:t> and others</a:t>
            </a:r>
          </a:p>
          <a:p>
            <a:r>
              <a:rPr lang="en-US" dirty="0"/>
              <a:t>Giving Tuesday and similar state programs</a:t>
            </a:r>
          </a:p>
          <a:p>
            <a:r>
              <a:rPr lang="en-US" dirty="0"/>
              <a:t>Grant Writing</a:t>
            </a:r>
          </a:p>
          <a:p>
            <a:r>
              <a:rPr lang="en-US" dirty="0"/>
              <a:t>Earned Income:  fees, merchandise sales, tickets</a:t>
            </a:r>
          </a:p>
          <a:p>
            <a:pPr marL="0" indent="0">
              <a:buNone/>
            </a:pPr>
            <a:endParaRPr lang="en-US" dirty="0"/>
          </a:p>
        </p:txBody>
      </p:sp>
      <p:sp>
        <p:nvSpPr>
          <p:cNvPr id="4" name="TextBox 3">
            <a:extLst>
              <a:ext uri="{FF2B5EF4-FFF2-40B4-BE49-F238E27FC236}">
                <a16:creationId xmlns:a16="http://schemas.microsoft.com/office/drawing/2014/main" id="{E0028290-B1DF-39CA-6ACD-834B18AFC28F}"/>
              </a:ext>
            </a:extLst>
          </p:cNvPr>
          <p:cNvSpPr txBox="1"/>
          <p:nvPr/>
        </p:nvSpPr>
        <p:spPr>
          <a:xfrm>
            <a:off x="8556171" y="2220686"/>
            <a:ext cx="2220686" cy="923330"/>
          </a:xfrm>
          <a:prstGeom prst="rect">
            <a:avLst/>
          </a:prstGeom>
          <a:noFill/>
        </p:spPr>
        <p:txBody>
          <a:bodyPr wrap="square" rtlCol="0">
            <a:spAutoFit/>
          </a:bodyPr>
          <a:lstStyle/>
          <a:p>
            <a:r>
              <a:rPr lang="en-US" dirty="0"/>
              <a:t>More options than nature stores and grants!</a:t>
            </a:r>
          </a:p>
        </p:txBody>
      </p:sp>
    </p:spTree>
    <p:extLst>
      <p:ext uri="{BB962C8B-B14F-4D97-AF65-F5344CB8AC3E}">
        <p14:creationId xmlns:p14="http://schemas.microsoft.com/office/powerpoint/2010/main" val="26321797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B62BAE-E563-2AD9-F99E-CF8AE0BFD938}"/>
              </a:ext>
            </a:extLst>
          </p:cNvPr>
          <p:cNvSpPr>
            <a:spLocks noGrp="1"/>
          </p:cNvSpPr>
          <p:nvPr>
            <p:ph type="title"/>
          </p:nvPr>
        </p:nvSpPr>
        <p:spPr/>
        <p:txBody>
          <a:bodyPr/>
          <a:lstStyle/>
          <a:p>
            <a:r>
              <a:rPr lang="en-US" dirty="0"/>
              <a:t>What’s Always True</a:t>
            </a:r>
          </a:p>
        </p:txBody>
      </p:sp>
      <p:sp>
        <p:nvSpPr>
          <p:cNvPr id="3" name="Content Placeholder 2">
            <a:extLst>
              <a:ext uri="{FF2B5EF4-FFF2-40B4-BE49-F238E27FC236}">
                <a16:creationId xmlns:a16="http://schemas.microsoft.com/office/drawing/2014/main" id="{FEF92318-AA63-126B-18A8-D24FE104F418}"/>
              </a:ext>
            </a:extLst>
          </p:cNvPr>
          <p:cNvSpPr>
            <a:spLocks noGrp="1"/>
          </p:cNvSpPr>
          <p:nvPr>
            <p:ph idx="1"/>
          </p:nvPr>
        </p:nvSpPr>
        <p:spPr>
          <a:xfrm>
            <a:off x="581192" y="2264228"/>
            <a:ext cx="10371961" cy="4865914"/>
          </a:xfrm>
        </p:spPr>
        <p:txBody>
          <a:bodyPr>
            <a:normAutofit/>
          </a:bodyPr>
          <a:lstStyle/>
          <a:p>
            <a:r>
              <a:rPr lang="en-US" dirty="0"/>
              <a:t>Humans crave (Jane McGonigal, PhD)</a:t>
            </a:r>
          </a:p>
          <a:p>
            <a:pPr lvl="1"/>
            <a:r>
              <a:rPr lang="en-US" dirty="0"/>
              <a:t>Satisfying work to do</a:t>
            </a:r>
          </a:p>
          <a:p>
            <a:pPr lvl="1"/>
            <a:r>
              <a:rPr lang="en-US" dirty="0"/>
              <a:t>The experience of being good at something</a:t>
            </a:r>
          </a:p>
          <a:p>
            <a:pPr lvl="1"/>
            <a:r>
              <a:rPr lang="en-US" dirty="0"/>
              <a:t>Time spent with people we like</a:t>
            </a:r>
          </a:p>
          <a:p>
            <a:pPr lvl="1"/>
            <a:r>
              <a:rPr lang="en-US" dirty="0"/>
              <a:t>The chance to be a part of something bigger</a:t>
            </a:r>
          </a:p>
          <a:p>
            <a:r>
              <a:rPr lang="en-US" dirty="0"/>
              <a:t>Donors are humans…show and tell them how they can have all this at your refuge and with your Friends Group</a:t>
            </a:r>
          </a:p>
          <a:p>
            <a:r>
              <a:rPr lang="en-US" dirty="0"/>
              <a:t>Personal is most powerful</a:t>
            </a:r>
          </a:p>
          <a:p>
            <a:r>
              <a:rPr lang="en-US" dirty="0"/>
              <a:t>The number one reason people don’t donate is that they weren’t asked</a:t>
            </a:r>
          </a:p>
          <a:p>
            <a:r>
              <a:rPr lang="en-US" dirty="0"/>
              <a:t>Involvement invites investment</a:t>
            </a:r>
          </a:p>
          <a:p>
            <a:r>
              <a:rPr lang="en-US" dirty="0"/>
              <a:t>Fundraising is about building and maintaining relationships.  It is a marathon not a sprint.  </a:t>
            </a:r>
            <a:r>
              <a:rPr lang="en-US" b="1" dirty="0"/>
              <a:t>It’s about building community and ongoing supporters of your mission.</a:t>
            </a:r>
          </a:p>
          <a:p>
            <a:endParaRPr lang="en-US" dirty="0"/>
          </a:p>
          <a:p>
            <a:pPr lvl="1"/>
            <a:endParaRPr lang="en-US" dirty="0"/>
          </a:p>
          <a:p>
            <a:pPr marL="324000" lvl="1" indent="0">
              <a:buNone/>
            </a:pPr>
            <a:endParaRPr lang="en-US" dirty="0"/>
          </a:p>
        </p:txBody>
      </p:sp>
    </p:spTree>
    <p:extLst>
      <p:ext uri="{BB962C8B-B14F-4D97-AF65-F5344CB8AC3E}">
        <p14:creationId xmlns:p14="http://schemas.microsoft.com/office/powerpoint/2010/main" val="6143308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99D5F-BE3D-A23D-03A2-C8C62D381B68}"/>
              </a:ext>
            </a:extLst>
          </p:cNvPr>
          <p:cNvSpPr>
            <a:spLocks noGrp="1"/>
          </p:cNvSpPr>
          <p:nvPr>
            <p:ph type="title"/>
          </p:nvPr>
        </p:nvSpPr>
        <p:spPr/>
        <p:txBody>
          <a:bodyPr/>
          <a:lstStyle/>
          <a:p>
            <a:r>
              <a:rPr lang="en-US" dirty="0"/>
              <a:t>A word about donors </a:t>
            </a:r>
            <a:br>
              <a:rPr lang="en-US" dirty="0"/>
            </a:br>
            <a:r>
              <a:rPr lang="en-US" dirty="0"/>
              <a:t>                                             </a:t>
            </a:r>
            <a:r>
              <a:rPr lang="en-US" sz="2000" dirty="0"/>
              <a:t>(well, a few words about Donors)</a:t>
            </a:r>
          </a:p>
        </p:txBody>
      </p:sp>
      <p:sp>
        <p:nvSpPr>
          <p:cNvPr id="3" name="Content Placeholder 2">
            <a:extLst>
              <a:ext uri="{FF2B5EF4-FFF2-40B4-BE49-F238E27FC236}">
                <a16:creationId xmlns:a16="http://schemas.microsoft.com/office/drawing/2014/main" id="{156C7B04-C2FD-DF20-A2DD-E4B1459DD01F}"/>
              </a:ext>
            </a:extLst>
          </p:cNvPr>
          <p:cNvSpPr>
            <a:spLocks noGrp="1"/>
          </p:cNvSpPr>
          <p:nvPr>
            <p:ph idx="1"/>
          </p:nvPr>
        </p:nvSpPr>
        <p:spPr/>
        <p:txBody>
          <a:bodyPr/>
          <a:lstStyle/>
          <a:p>
            <a:r>
              <a:rPr lang="en-US" dirty="0"/>
              <a:t>The Donor Development Process includes identification, cultivation, solicitation and stewardship.  Especially stewardship.  </a:t>
            </a:r>
          </a:p>
          <a:p>
            <a:r>
              <a:rPr lang="en-US" dirty="0"/>
              <a:t>Donors want:</a:t>
            </a:r>
          </a:p>
          <a:p>
            <a:pPr lvl="1"/>
            <a:r>
              <a:rPr lang="en-US" dirty="0"/>
              <a:t>prompt personal gift acknowledgement</a:t>
            </a:r>
          </a:p>
          <a:p>
            <a:pPr lvl="1"/>
            <a:r>
              <a:rPr lang="en-US" dirty="0"/>
              <a:t>Confirmation that their gifts have been set to work as intended</a:t>
            </a:r>
          </a:p>
          <a:p>
            <a:pPr lvl="1"/>
            <a:r>
              <a:rPr lang="en-US" dirty="0"/>
              <a:t>Information and measurable results about the effect their gift has had</a:t>
            </a:r>
          </a:p>
          <a:p>
            <a:r>
              <a:rPr lang="en-US" dirty="0"/>
              <a:t>Donors typically must have:</a:t>
            </a:r>
          </a:p>
          <a:p>
            <a:pPr lvl="1"/>
            <a:r>
              <a:rPr lang="en-US" dirty="0"/>
              <a:t>Linkage or connection to the organization or the mission</a:t>
            </a:r>
          </a:p>
          <a:p>
            <a:pPr lvl="1"/>
            <a:r>
              <a:rPr lang="en-US" dirty="0"/>
              <a:t>Ability to give, knowing their gift of any size, matters</a:t>
            </a:r>
          </a:p>
          <a:p>
            <a:pPr lvl="1"/>
            <a:r>
              <a:rPr lang="en-US" dirty="0"/>
              <a:t>Interest in what you’re doing so they have to know what you’re doing and you have to find the common interest</a:t>
            </a:r>
          </a:p>
        </p:txBody>
      </p:sp>
    </p:spTree>
    <p:extLst>
      <p:ext uri="{BB962C8B-B14F-4D97-AF65-F5344CB8AC3E}">
        <p14:creationId xmlns:p14="http://schemas.microsoft.com/office/powerpoint/2010/main" val="3536414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F64B8B-C0CD-1776-9B46-9A389A90B23F}"/>
              </a:ext>
            </a:extLst>
          </p:cNvPr>
          <p:cNvSpPr>
            <a:spLocks noGrp="1"/>
          </p:cNvSpPr>
          <p:nvPr>
            <p:ph type="title"/>
          </p:nvPr>
        </p:nvSpPr>
        <p:spPr/>
        <p:txBody>
          <a:bodyPr/>
          <a:lstStyle/>
          <a:p>
            <a:r>
              <a:rPr lang="en-US" dirty="0"/>
              <a:t>What donors give to and when</a:t>
            </a:r>
          </a:p>
        </p:txBody>
      </p:sp>
      <p:sp>
        <p:nvSpPr>
          <p:cNvPr id="3" name="Content Placeholder 2">
            <a:extLst>
              <a:ext uri="{FF2B5EF4-FFF2-40B4-BE49-F238E27FC236}">
                <a16:creationId xmlns:a16="http://schemas.microsoft.com/office/drawing/2014/main" id="{E079AD77-CCBA-A2B5-361D-0530AE74FB51}"/>
              </a:ext>
            </a:extLst>
          </p:cNvPr>
          <p:cNvSpPr>
            <a:spLocks noGrp="1"/>
          </p:cNvSpPr>
          <p:nvPr>
            <p:ph idx="1"/>
          </p:nvPr>
        </p:nvSpPr>
        <p:spPr/>
        <p:txBody>
          <a:bodyPr>
            <a:normAutofit/>
          </a:bodyPr>
          <a:lstStyle/>
          <a:p>
            <a:r>
              <a:rPr lang="en-US" dirty="0"/>
              <a:t>Donors have different reasons for giving.  Some donors give to:</a:t>
            </a:r>
          </a:p>
          <a:p>
            <a:pPr lvl="1"/>
            <a:r>
              <a:rPr lang="en-US" dirty="0"/>
              <a:t>Make a difference</a:t>
            </a:r>
          </a:p>
          <a:p>
            <a:pPr lvl="1"/>
            <a:r>
              <a:rPr lang="en-US" dirty="0"/>
              <a:t>Share their good fortune</a:t>
            </a:r>
          </a:p>
          <a:p>
            <a:pPr lvl="1"/>
            <a:r>
              <a:rPr lang="en-US" dirty="0"/>
              <a:t>Express their beliefs in a tangible way</a:t>
            </a:r>
          </a:p>
          <a:p>
            <a:pPr lvl="1"/>
            <a:r>
              <a:rPr lang="en-US" dirty="0"/>
              <a:t>Invest in worthy causes</a:t>
            </a:r>
          </a:p>
          <a:p>
            <a:pPr lvl="1"/>
            <a:r>
              <a:rPr lang="en-US" dirty="0"/>
              <a:t>Demonstrate their commitment</a:t>
            </a:r>
          </a:p>
          <a:p>
            <a:pPr lvl="1"/>
            <a:r>
              <a:rPr lang="en-US" dirty="0"/>
              <a:t>Respond to an invitation from someone they respect</a:t>
            </a:r>
          </a:p>
          <a:p>
            <a:pPr lvl="1"/>
            <a:r>
              <a:rPr lang="en-US" dirty="0"/>
              <a:t>Join with others they know and trust</a:t>
            </a:r>
          </a:p>
          <a:p>
            <a:pPr lvl="1"/>
            <a:r>
              <a:rPr lang="en-US" dirty="0"/>
              <a:t>Accept an opportunity to change the status quo</a:t>
            </a:r>
          </a:p>
        </p:txBody>
      </p:sp>
    </p:spTree>
    <p:extLst>
      <p:ext uri="{BB962C8B-B14F-4D97-AF65-F5344CB8AC3E}">
        <p14:creationId xmlns:p14="http://schemas.microsoft.com/office/powerpoint/2010/main" val="11288762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9768ED-9737-F3AB-662D-9C8809196DDC}"/>
              </a:ext>
            </a:extLst>
          </p:cNvPr>
          <p:cNvSpPr>
            <a:spLocks noGrp="1"/>
          </p:cNvSpPr>
          <p:nvPr>
            <p:ph type="title"/>
          </p:nvPr>
        </p:nvSpPr>
        <p:spPr/>
        <p:txBody>
          <a:bodyPr/>
          <a:lstStyle/>
          <a:p>
            <a:r>
              <a:rPr lang="en-US" dirty="0"/>
              <a:t>What donors give to and when</a:t>
            </a:r>
          </a:p>
        </p:txBody>
      </p:sp>
      <p:sp>
        <p:nvSpPr>
          <p:cNvPr id="3" name="Content Placeholder 2">
            <a:extLst>
              <a:ext uri="{FF2B5EF4-FFF2-40B4-BE49-F238E27FC236}">
                <a16:creationId xmlns:a16="http://schemas.microsoft.com/office/drawing/2014/main" id="{A8002D27-95F3-FE42-ED6F-25D8A4E8108B}"/>
              </a:ext>
            </a:extLst>
          </p:cNvPr>
          <p:cNvSpPr>
            <a:spLocks noGrp="1"/>
          </p:cNvSpPr>
          <p:nvPr>
            <p:ph idx="1"/>
          </p:nvPr>
        </p:nvSpPr>
        <p:spPr>
          <a:xfrm>
            <a:off x="581192" y="2180496"/>
            <a:ext cx="11029615" cy="4231190"/>
          </a:xfrm>
        </p:spPr>
        <p:txBody>
          <a:bodyPr>
            <a:normAutofit fontScale="92500" lnSpcReduction="20000"/>
          </a:bodyPr>
          <a:lstStyle/>
          <a:p>
            <a:r>
              <a:rPr lang="en-US" dirty="0"/>
              <a:t>Donors typically give when:</a:t>
            </a:r>
          </a:p>
          <a:p>
            <a:pPr lvl="1"/>
            <a:r>
              <a:rPr lang="en-US" dirty="0"/>
              <a:t>They are involved in the organization or cause</a:t>
            </a:r>
          </a:p>
          <a:p>
            <a:pPr lvl="1"/>
            <a:r>
              <a:rPr lang="en-US" dirty="0"/>
              <a:t>Representatives from the organization really listen to them</a:t>
            </a:r>
          </a:p>
          <a:p>
            <a:pPr lvl="1"/>
            <a:r>
              <a:rPr lang="en-US" dirty="0"/>
              <a:t>Emotions are stirred or heart-strings are touched</a:t>
            </a:r>
          </a:p>
          <a:p>
            <a:pPr lvl="1"/>
            <a:r>
              <a:rPr lang="en-US" dirty="0"/>
              <a:t>They are confident that their contributions are used wisely and with care</a:t>
            </a:r>
          </a:p>
          <a:p>
            <a:pPr lvl="1"/>
            <a:r>
              <a:rPr lang="en-US" dirty="0"/>
              <a:t>Someone they know and respects asks them to give</a:t>
            </a:r>
          </a:p>
          <a:p>
            <a:pPr lvl="1"/>
            <a:r>
              <a:rPr lang="en-US" dirty="0"/>
              <a:t>They are clear about the organization’s need for resources to accomplish its goals</a:t>
            </a:r>
          </a:p>
          <a:p>
            <a:pPr lvl="1"/>
            <a:r>
              <a:rPr lang="en-US" dirty="0"/>
              <a:t>They understand their gift will make a difference</a:t>
            </a:r>
          </a:p>
          <a:p>
            <a:pPr lvl="1"/>
            <a:r>
              <a:rPr lang="en-US" dirty="0"/>
              <a:t>They wish to pay tribute to someone through a charitable contribution (in honor of, in memory of)</a:t>
            </a:r>
          </a:p>
          <a:p>
            <a:pPr lvl="1"/>
            <a:r>
              <a:rPr lang="en-US" dirty="0"/>
              <a:t>They support the mission and want it to go forward</a:t>
            </a:r>
          </a:p>
          <a:p>
            <a:pPr lvl="1"/>
            <a:r>
              <a:rPr lang="en-US" dirty="0"/>
              <a:t>They received appropriate recognition from a prior gift</a:t>
            </a:r>
          </a:p>
          <a:p>
            <a:pPr lvl="1"/>
            <a:r>
              <a:rPr lang="en-US" dirty="0"/>
              <a:t>They feel good donating to a deserving charity that produces a result</a:t>
            </a:r>
          </a:p>
          <a:p>
            <a:pPr lvl="1"/>
            <a:r>
              <a:rPr lang="en-US" dirty="0"/>
              <a:t>They want to “re-pay” an organization that has helped them</a:t>
            </a:r>
          </a:p>
          <a:p>
            <a:pPr marL="324000" lvl="1" indent="0">
              <a:buNone/>
            </a:pPr>
            <a:endParaRPr lang="en-US" dirty="0"/>
          </a:p>
          <a:p>
            <a:pPr lvl="1"/>
            <a:endParaRPr lang="en-US" dirty="0"/>
          </a:p>
        </p:txBody>
      </p:sp>
    </p:spTree>
    <p:extLst>
      <p:ext uri="{BB962C8B-B14F-4D97-AF65-F5344CB8AC3E}">
        <p14:creationId xmlns:p14="http://schemas.microsoft.com/office/powerpoint/2010/main" val="13434922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B4BA50D8-85BA-3F43-068D-DF6599DD01D8}"/>
              </a:ext>
            </a:extLst>
          </p:cNvPr>
          <p:cNvGraphicFramePr>
            <a:graphicFrameLocks noGrp="1"/>
          </p:cNvGraphicFramePr>
          <p:nvPr>
            <p:ph idx="4294967295"/>
            <p:extLst>
              <p:ext uri="{D42A27DB-BD31-4B8C-83A1-F6EECF244321}">
                <p14:modId xmlns:p14="http://schemas.microsoft.com/office/powerpoint/2010/main" val="1913544388"/>
              </p:ext>
            </p:extLst>
          </p:nvPr>
        </p:nvGraphicFramePr>
        <p:xfrm>
          <a:off x="2220686" y="277222"/>
          <a:ext cx="6923313" cy="6592233"/>
        </p:xfrm>
        <a:graphic>
          <a:graphicData uri="http://schemas.openxmlformats.org/drawingml/2006/table">
            <a:tbl>
              <a:tblPr firstRow="1" firstCol="1" bandRow="1">
                <a:tableStyleId>{5C22544A-7EE6-4342-B048-85BDC9FD1C3A}</a:tableStyleId>
              </a:tblPr>
              <a:tblGrid>
                <a:gridCol w="2307771">
                  <a:extLst>
                    <a:ext uri="{9D8B030D-6E8A-4147-A177-3AD203B41FA5}">
                      <a16:colId xmlns:a16="http://schemas.microsoft.com/office/drawing/2014/main" val="3648296580"/>
                    </a:ext>
                  </a:extLst>
                </a:gridCol>
                <a:gridCol w="2307771">
                  <a:extLst>
                    <a:ext uri="{9D8B030D-6E8A-4147-A177-3AD203B41FA5}">
                      <a16:colId xmlns:a16="http://schemas.microsoft.com/office/drawing/2014/main" val="710793492"/>
                    </a:ext>
                  </a:extLst>
                </a:gridCol>
                <a:gridCol w="2307771">
                  <a:extLst>
                    <a:ext uri="{9D8B030D-6E8A-4147-A177-3AD203B41FA5}">
                      <a16:colId xmlns:a16="http://schemas.microsoft.com/office/drawing/2014/main" val="2779205905"/>
                    </a:ext>
                  </a:extLst>
                </a:gridCol>
              </a:tblGrid>
              <a:tr h="230466">
                <a:tc>
                  <a:txBody>
                    <a:bodyPr/>
                    <a:lstStyle/>
                    <a:p>
                      <a:pPr marL="342900" marR="0" lvl="0" indent="-342900">
                        <a:lnSpc>
                          <a:spcPct val="115000"/>
                        </a:lnSpc>
                        <a:spcAft>
                          <a:spcPts val="800"/>
                        </a:spcAft>
                        <a:buSzPts val="1000"/>
                        <a:buFont typeface="Symbol" pitchFamily="2" charset="2"/>
                        <a:buChar char=""/>
                        <a:tabLst>
                          <a:tab pos="457200" algn="l"/>
                        </a:tabLst>
                      </a:pPr>
                      <a:r>
                        <a:rPr lang="en-US" sz="1100" kern="0">
                          <a:effectLst/>
                        </a:rPr>
                        <a:t>Type</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30600" marR="30600" marT="30600" marB="30600" anchor="ctr"/>
                </a:tc>
                <a:tc>
                  <a:txBody>
                    <a:bodyPr/>
                    <a:lstStyle/>
                    <a:p>
                      <a:pPr marL="0" marR="0">
                        <a:lnSpc>
                          <a:spcPct val="115000"/>
                        </a:lnSpc>
                        <a:spcAft>
                          <a:spcPts val="800"/>
                        </a:spcAft>
                        <a:buNone/>
                      </a:pPr>
                      <a:r>
                        <a:rPr lang="en-US" sz="1100" kern="0" dirty="0">
                          <a:effectLst/>
                        </a:rPr>
                        <a:t>Definition</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0600" marR="30600" marT="30600" marB="30600" anchor="ctr"/>
                </a:tc>
                <a:tc>
                  <a:txBody>
                    <a:bodyPr/>
                    <a:lstStyle/>
                    <a:p>
                      <a:pPr marL="0" marR="0">
                        <a:lnSpc>
                          <a:spcPct val="115000"/>
                        </a:lnSpc>
                        <a:spcAft>
                          <a:spcPts val="800"/>
                        </a:spcAft>
                        <a:buNone/>
                      </a:pPr>
                      <a:r>
                        <a:rPr lang="en-US" sz="1100" kern="0">
                          <a:effectLst/>
                        </a:rPr>
                        <a:t>Best Use Case</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30600" marR="30600" marT="30600" marB="30600" anchor="ctr"/>
                </a:tc>
                <a:extLst>
                  <a:ext uri="{0D108BD9-81ED-4DB2-BD59-A6C34878D82A}">
                    <a16:rowId xmlns:a16="http://schemas.microsoft.com/office/drawing/2014/main" val="2595769273"/>
                  </a:ext>
                </a:extLst>
              </a:tr>
              <a:tr h="711762">
                <a:tc>
                  <a:txBody>
                    <a:bodyPr/>
                    <a:lstStyle/>
                    <a:p>
                      <a:pPr marL="0" marR="0">
                        <a:lnSpc>
                          <a:spcPct val="115000"/>
                        </a:lnSpc>
                        <a:spcAft>
                          <a:spcPts val="800"/>
                        </a:spcAft>
                        <a:buNone/>
                      </a:pPr>
                      <a:r>
                        <a:rPr lang="en-US" sz="1100" kern="0" dirty="0">
                          <a:effectLst/>
                        </a:rPr>
                        <a:t>Year-end appeal letters</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0600" marR="30600" marT="30600" marB="30600" anchor="ctr"/>
                </a:tc>
                <a:tc>
                  <a:txBody>
                    <a:bodyPr/>
                    <a:lstStyle/>
                    <a:p>
                      <a:pPr marL="0" marR="0">
                        <a:lnSpc>
                          <a:spcPct val="115000"/>
                        </a:lnSpc>
                        <a:spcAft>
                          <a:spcPts val="800"/>
                        </a:spcAft>
                        <a:buNone/>
                      </a:pPr>
                      <a:r>
                        <a:rPr lang="en-US" sz="1100" kern="0">
                          <a:effectLst/>
                        </a:rPr>
                        <a:t>Appeals sent near </a:t>
                      </a:r>
                      <a:r>
                        <a:rPr lang="en-US" sz="1100" kern="0">
                          <a:effectLst/>
                          <a:hlinkClick r:id="rId2"/>
                        </a:rPr>
                        <a:t>GivingTuesday</a:t>
                      </a:r>
                      <a:r>
                        <a:rPr lang="en-US" sz="1100" kern="0">
                          <a:effectLst/>
                        </a:rPr>
                        <a:t>, the holiday season, or </a:t>
                      </a:r>
                      <a:r>
                        <a:rPr lang="en-US" sz="1100" kern="0">
                          <a:effectLst/>
                          <a:hlinkClick r:id="rId3"/>
                        </a:rPr>
                        <a:t>end of the calendar year</a:t>
                      </a:r>
                      <a:r>
                        <a:rPr lang="en-US" sz="1100" kern="0">
                          <a:effectLst/>
                        </a:rPr>
                        <a:t>encouraging tax-deductible gifts</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30600" marR="30600" marT="30600" marB="30600" anchor="ctr"/>
                </a:tc>
                <a:tc>
                  <a:txBody>
                    <a:bodyPr/>
                    <a:lstStyle/>
                    <a:p>
                      <a:pPr marL="0" marR="0">
                        <a:lnSpc>
                          <a:spcPct val="115000"/>
                        </a:lnSpc>
                        <a:spcAft>
                          <a:spcPts val="800"/>
                        </a:spcAft>
                        <a:buNone/>
                      </a:pPr>
                      <a:r>
                        <a:rPr lang="en-US" sz="1100" kern="0">
                          <a:effectLst/>
                        </a:rPr>
                        <a:t>Maximizing donations during peak giving season</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30600" marR="30600" marT="30600" marB="30600" anchor="ctr"/>
                </a:tc>
                <a:extLst>
                  <a:ext uri="{0D108BD9-81ED-4DB2-BD59-A6C34878D82A}">
                    <a16:rowId xmlns:a16="http://schemas.microsoft.com/office/drawing/2014/main" val="652834213"/>
                  </a:ext>
                </a:extLst>
              </a:tr>
              <a:tr h="587581">
                <a:tc>
                  <a:txBody>
                    <a:bodyPr/>
                    <a:lstStyle/>
                    <a:p>
                      <a:pPr marL="0" marR="0">
                        <a:lnSpc>
                          <a:spcPct val="115000"/>
                        </a:lnSpc>
                        <a:spcAft>
                          <a:spcPts val="800"/>
                        </a:spcAft>
                        <a:buNone/>
                      </a:pPr>
                      <a:r>
                        <a:rPr lang="en-US" sz="1100" kern="0" dirty="0">
                          <a:effectLst/>
                        </a:rPr>
                        <a:t>Seasonal appeals</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0600" marR="30600" marT="30600" marB="30600" anchor="ctr"/>
                </a:tc>
                <a:tc>
                  <a:txBody>
                    <a:bodyPr/>
                    <a:lstStyle/>
                    <a:p>
                      <a:pPr marL="0" marR="0">
                        <a:lnSpc>
                          <a:spcPct val="115000"/>
                        </a:lnSpc>
                        <a:spcAft>
                          <a:spcPts val="800"/>
                        </a:spcAft>
                        <a:buNone/>
                      </a:pPr>
                      <a:r>
                        <a:rPr lang="en-US" sz="1100" kern="0">
                          <a:effectLst/>
                        </a:rPr>
                        <a:t>Appeals tied to specific seasons or holidays, such as Earth Day or a nonprofit's anniversary</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30600" marR="30600" marT="30600" marB="30600" anchor="ctr"/>
                </a:tc>
                <a:tc>
                  <a:txBody>
                    <a:bodyPr/>
                    <a:lstStyle/>
                    <a:p>
                      <a:pPr marL="0" marR="0">
                        <a:lnSpc>
                          <a:spcPct val="115000"/>
                        </a:lnSpc>
                        <a:spcAft>
                          <a:spcPts val="800"/>
                        </a:spcAft>
                        <a:buNone/>
                      </a:pPr>
                      <a:r>
                        <a:rPr lang="en-US" sz="1100" kern="0">
                          <a:effectLst/>
                        </a:rPr>
                        <a:t>Connecting with donors through timely themes</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30600" marR="30600" marT="30600" marB="30600" anchor="ctr"/>
                </a:tc>
                <a:extLst>
                  <a:ext uri="{0D108BD9-81ED-4DB2-BD59-A6C34878D82A}">
                    <a16:rowId xmlns:a16="http://schemas.microsoft.com/office/drawing/2014/main" val="3550808868"/>
                  </a:ext>
                </a:extLst>
              </a:tr>
              <a:tr h="339213">
                <a:tc>
                  <a:txBody>
                    <a:bodyPr/>
                    <a:lstStyle/>
                    <a:p>
                      <a:pPr marL="0" marR="0">
                        <a:lnSpc>
                          <a:spcPct val="115000"/>
                        </a:lnSpc>
                        <a:spcAft>
                          <a:spcPts val="800"/>
                        </a:spcAft>
                        <a:buNone/>
                      </a:pPr>
                      <a:r>
                        <a:rPr lang="en-US" sz="1100" kern="0">
                          <a:effectLst/>
                        </a:rPr>
                        <a:t>Recurring donation appeals</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30600" marR="30600" marT="30600" marB="30600" anchor="ctr"/>
                </a:tc>
                <a:tc>
                  <a:txBody>
                    <a:bodyPr/>
                    <a:lstStyle/>
                    <a:p>
                      <a:pPr marL="0" marR="0">
                        <a:lnSpc>
                          <a:spcPct val="115000"/>
                        </a:lnSpc>
                        <a:spcAft>
                          <a:spcPts val="800"/>
                        </a:spcAft>
                        <a:buNone/>
                      </a:pPr>
                      <a:r>
                        <a:rPr lang="en-US" sz="1100" kern="0">
                          <a:effectLst/>
                        </a:rPr>
                        <a:t>Appeals encouraging donors to sign up for recurring gifts</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30600" marR="30600" marT="30600" marB="30600" anchor="ctr"/>
                </a:tc>
                <a:tc>
                  <a:txBody>
                    <a:bodyPr/>
                    <a:lstStyle/>
                    <a:p>
                      <a:pPr marL="0" marR="0">
                        <a:lnSpc>
                          <a:spcPct val="115000"/>
                        </a:lnSpc>
                        <a:spcAft>
                          <a:spcPts val="800"/>
                        </a:spcAft>
                        <a:buNone/>
                      </a:pPr>
                      <a:r>
                        <a:rPr lang="en-US" sz="1100" kern="0">
                          <a:effectLst/>
                        </a:rPr>
                        <a:t>Building steady, predictable income streams</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30600" marR="30600" marT="30600" marB="30600" anchor="ctr"/>
                </a:tc>
                <a:extLst>
                  <a:ext uri="{0D108BD9-81ED-4DB2-BD59-A6C34878D82A}">
                    <a16:rowId xmlns:a16="http://schemas.microsoft.com/office/drawing/2014/main" val="2348219559"/>
                  </a:ext>
                </a:extLst>
              </a:tr>
              <a:tr h="463397">
                <a:tc>
                  <a:txBody>
                    <a:bodyPr/>
                    <a:lstStyle/>
                    <a:p>
                      <a:pPr marL="0" marR="0">
                        <a:lnSpc>
                          <a:spcPct val="115000"/>
                        </a:lnSpc>
                        <a:spcAft>
                          <a:spcPts val="800"/>
                        </a:spcAft>
                        <a:buNone/>
                      </a:pPr>
                      <a:r>
                        <a:rPr lang="en-US" sz="1100" kern="0">
                          <a:effectLst/>
                        </a:rPr>
                        <a:t>Capital campaign appeals</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30600" marR="30600" marT="30600" marB="30600" anchor="ctr"/>
                </a:tc>
                <a:tc>
                  <a:txBody>
                    <a:bodyPr/>
                    <a:lstStyle/>
                    <a:p>
                      <a:pPr marL="0" marR="0">
                        <a:lnSpc>
                          <a:spcPct val="115000"/>
                        </a:lnSpc>
                        <a:spcAft>
                          <a:spcPts val="800"/>
                        </a:spcAft>
                        <a:buNone/>
                      </a:pPr>
                      <a:r>
                        <a:rPr lang="en-US" sz="1100" kern="0">
                          <a:effectLst/>
                        </a:rPr>
                        <a:t>Appeals to raise funds for specific large projects, such as building a new facility</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30600" marR="30600" marT="30600" marB="30600" anchor="ctr"/>
                </a:tc>
                <a:tc>
                  <a:txBody>
                    <a:bodyPr/>
                    <a:lstStyle/>
                    <a:p>
                      <a:pPr marL="0" marR="0">
                        <a:lnSpc>
                          <a:spcPct val="115000"/>
                        </a:lnSpc>
                        <a:spcAft>
                          <a:spcPts val="800"/>
                        </a:spcAft>
                        <a:buNone/>
                      </a:pPr>
                      <a:r>
                        <a:rPr lang="en-US" sz="1100" kern="0">
                          <a:effectLst/>
                          <a:hlinkClick r:id="rId4"/>
                        </a:rPr>
                        <a:t>Engaging major donors</a:t>
                      </a:r>
                      <a:r>
                        <a:rPr lang="en-US" sz="1100" kern="0">
                          <a:effectLst/>
                        </a:rPr>
                        <a:t> for significant initiatives</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30600" marR="30600" marT="30600" marB="30600" anchor="ctr"/>
                </a:tc>
                <a:extLst>
                  <a:ext uri="{0D108BD9-81ED-4DB2-BD59-A6C34878D82A}">
                    <a16:rowId xmlns:a16="http://schemas.microsoft.com/office/drawing/2014/main" val="269607268"/>
                  </a:ext>
                </a:extLst>
              </a:tr>
              <a:tr h="587581">
                <a:tc>
                  <a:txBody>
                    <a:bodyPr/>
                    <a:lstStyle/>
                    <a:p>
                      <a:pPr marL="0" marR="0">
                        <a:lnSpc>
                          <a:spcPct val="115000"/>
                        </a:lnSpc>
                        <a:spcAft>
                          <a:spcPts val="800"/>
                        </a:spcAft>
                        <a:buNone/>
                      </a:pPr>
                      <a:r>
                        <a:rPr lang="en-US" sz="1100" kern="0">
                          <a:effectLst/>
                        </a:rPr>
                        <a:t>Matching gift appeals</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30600" marR="30600" marT="30600" marB="30600" anchor="ctr"/>
                </a:tc>
                <a:tc>
                  <a:txBody>
                    <a:bodyPr/>
                    <a:lstStyle/>
                    <a:p>
                      <a:pPr marL="0" marR="0">
                        <a:lnSpc>
                          <a:spcPct val="115000"/>
                        </a:lnSpc>
                        <a:spcAft>
                          <a:spcPts val="800"/>
                        </a:spcAft>
                        <a:buNone/>
                      </a:pPr>
                      <a:r>
                        <a:rPr lang="en-US" sz="1100" kern="0">
                          <a:effectLst/>
                        </a:rPr>
                        <a:t>Appeals highlighting </a:t>
                      </a:r>
                      <a:r>
                        <a:rPr lang="en-US" sz="1100" kern="0">
                          <a:effectLst/>
                          <a:hlinkClick r:id="rId5"/>
                        </a:rPr>
                        <a:t>matching gift opportunities</a:t>
                      </a:r>
                      <a:r>
                        <a:rPr lang="en-US" sz="1100" kern="0">
                          <a:effectLst/>
                        </a:rPr>
                        <a:t> where donations are matched by a corporate sponsor</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30600" marR="30600" marT="30600" marB="30600" anchor="ctr"/>
                </a:tc>
                <a:tc>
                  <a:txBody>
                    <a:bodyPr/>
                    <a:lstStyle/>
                    <a:p>
                      <a:pPr marL="0" marR="0">
                        <a:lnSpc>
                          <a:spcPct val="115000"/>
                        </a:lnSpc>
                        <a:spcAft>
                          <a:spcPts val="800"/>
                        </a:spcAft>
                        <a:buNone/>
                      </a:pPr>
                      <a:r>
                        <a:rPr lang="en-US" sz="1100" kern="0">
                          <a:effectLst/>
                        </a:rPr>
                        <a:t>Doubling the impact of donor gifts</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30600" marR="30600" marT="30600" marB="30600" anchor="ctr"/>
                </a:tc>
                <a:extLst>
                  <a:ext uri="{0D108BD9-81ED-4DB2-BD59-A6C34878D82A}">
                    <a16:rowId xmlns:a16="http://schemas.microsoft.com/office/drawing/2014/main" val="4048732899"/>
                  </a:ext>
                </a:extLst>
              </a:tr>
              <a:tr h="587581">
                <a:tc>
                  <a:txBody>
                    <a:bodyPr/>
                    <a:lstStyle/>
                    <a:p>
                      <a:pPr marL="0" marR="0">
                        <a:lnSpc>
                          <a:spcPct val="115000"/>
                        </a:lnSpc>
                        <a:spcAft>
                          <a:spcPts val="800"/>
                        </a:spcAft>
                        <a:buNone/>
                      </a:pPr>
                      <a:r>
                        <a:rPr lang="en-US" sz="1100" kern="0">
                          <a:effectLst/>
                        </a:rPr>
                        <a:t>Event-based appeals</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30600" marR="30600" marT="30600" marB="30600" anchor="ctr"/>
                </a:tc>
                <a:tc>
                  <a:txBody>
                    <a:bodyPr/>
                    <a:lstStyle/>
                    <a:p>
                      <a:pPr marL="0" marR="0">
                        <a:lnSpc>
                          <a:spcPct val="115000"/>
                        </a:lnSpc>
                        <a:spcAft>
                          <a:spcPts val="800"/>
                        </a:spcAft>
                        <a:buNone/>
                      </a:pPr>
                      <a:r>
                        <a:rPr lang="en-US" sz="1100" kern="0">
                          <a:effectLst/>
                        </a:rPr>
                        <a:t>Appeals connected to a </a:t>
                      </a:r>
                      <a:r>
                        <a:rPr lang="en-US" sz="1100" kern="0">
                          <a:effectLst/>
                          <a:hlinkClick r:id="rId6"/>
                        </a:rPr>
                        <a:t>specific fundraising event,</a:t>
                      </a:r>
                      <a:r>
                        <a:rPr lang="en-US" sz="1100" kern="0">
                          <a:effectLst/>
                        </a:rPr>
                        <a:t> such as a gala or walkathon</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30600" marR="30600" marT="30600" marB="30600" anchor="ctr"/>
                </a:tc>
                <a:tc>
                  <a:txBody>
                    <a:bodyPr/>
                    <a:lstStyle/>
                    <a:p>
                      <a:pPr marL="0" marR="0">
                        <a:lnSpc>
                          <a:spcPct val="115000"/>
                        </a:lnSpc>
                        <a:spcAft>
                          <a:spcPts val="800"/>
                        </a:spcAft>
                        <a:buNone/>
                      </a:pPr>
                      <a:r>
                        <a:rPr lang="en-US" sz="1100" kern="0">
                          <a:effectLst/>
                        </a:rPr>
                        <a:t>Driving participation and contributions at events</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30600" marR="30600" marT="30600" marB="30600" anchor="ctr"/>
                </a:tc>
                <a:extLst>
                  <a:ext uri="{0D108BD9-81ED-4DB2-BD59-A6C34878D82A}">
                    <a16:rowId xmlns:a16="http://schemas.microsoft.com/office/drawing/2014/main" val="1444247587"/>
                  </a:ext>
                </a:extLst>
              </a:tr>
              <a:tr h="339213">
                <a:tc>
                  <a:txBody>
                    <a:bodyPr/>
                    <a:lstStyle/>
                    <a:p>
                      <a:pPr marL="0" marR="0">
                        <a:lnSpc>
                          <a:spcPct val="115000"/>
                        </a:lnSpc>
                        <a:spcAft>
                          <a:spcPts val="800"/>
                        </a:spcAft>
                        <a:buNone/>
                      </a:pPr>
                      <a:r>
                        <a:rPr lang="en-US" sz="1100" kern="0">
                          <a:effectLst/>
                        </a:rPr>
                        <a:t>General donation requests</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30600" marR="30600" marT="30600" marB="30600" anchor="ctr"/>
                </a:tc>
                <a:tc>
                  <a:txBody>
                    <a:bodyPr/>
                    <a:lstStyle/>
                    <a:p>
                      <a:pPr marL="0" marR="0">
                        <a:lnSpc>
                          <a:spcPct val="115000"/>
                        </a:lnSpc>
                        <a:spcAft>
                          <a:spcPts val="800"/>
                        </a:spcAft>
                        <a:buNone/>
                      </a:pPr>
                      <a:r>
                        <a:rPr lang="en-US" sz="1100" kern="0">
                          <a:effectLst/>
                        </a:rPr>
                        <a:t>Standard, straightforward requests for financial support</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30600" marR="30600" marT="30600" marB="30600" anchor="ctr"/>
                </a:tc>
                <a:tc>
                  <a:txBody>
                    <a:bodyPr/>
                    <a:lstStyle/>
                    <a:p>
                      <a:pPr marL="0" marR="0">
                        <a:lnSpc>
                          <a:spcPct val="115000"/>
                        </a:lnSpc>
                        <a:spcAft>
                          <a:spcPts val="800"/>
                        </a:spcAft>
                        <a:buNone/>
                      </a:pPr>
                      <a:r>
                        <a:rPr lang="en-US" sz="1100" kern="0">
                          <a:effectLst/>
                        </a:rPr>
                        <a:t>Sustaining ongoing activities and mission</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30600" marR="30600" marT="30600" marB="30600" anchor="ctr"/>
                </a:tc>
                <a:extLst>
                  <a:ext uri="{0D108BD9-81ED-4DB2-BD59-A6C34878D82A}">
                    <a16:rowId xmlns:a16="http://schemas.microsoft.com/office/drawing/2014/main" val="2361487401"/>
                  </a:ext>
                </a:extLst>
              </a:tr>
              <a:tr h="463437">
                <a:tc>
                  <a:txBody>
                    <a:bodyPr/>
                    <a:lstStyle/>
                    <a:p>
                      <a:pPr marL="0" marR="0">
                        <a:lnSpc>
                          <a:spcPct val="115000"/>
                        </a:lnSpc>
                        <a:spcAft>
                          <a:spcPts val="800"/>
                        </a:spcAft>
                        <a:buNone/>
                      </a:pPr>
                      <a:r>
                        <a:rPr lang="en-US" sz="1100" kern="0">
                          <a:effectLst/>
                        </a:rPr>
                        <a:t>Sponsorship requests</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30600" marR="30600" marT="30600" marB="30600" anchor="ctr"/>
                </a:tc>
                <a:tc>
                  <a:txBody>
                    <a:bodyPr/>
                    <a:lstStyle/>
                    <a:p>
                      <a:pPr marL="0" marR="0">
                        <a:lnSpc>
                          <a:spcPct val="115000"/>
                        </a:lnSpc>
                        <a:spcAft>
                          <a:spcPts val="800"/>
                        </a:spcAft>
                        <a:buNone/>
                      </a:pPr>
                      <a:r>
                        <a:rPr lang="en-US" sz="1100" kern="0">
                          <a:effectLst/>
                        </a:rPr>
                        <a:t>Appeals targeting individuals or businesses to </a:t>
                      </a:r>
                      <a:r>
                        <a:rPr lang="en-US" sz="1100" kern="0">
                          <a:effectLst/>
                          <a:hlinkClick r:id="rId7"/>
                        </a:rPr>
                        <a:t>sponsor a specific program or event</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30600" marR="30600" marT="30600" marB="30600" anchor="ctr"/>
                </a:tc>
                <a:tc>
                  <a:txBody>
                    <a:bodyPr/>
                    <a:lstStyle/>
                    <a:p>
                      <a:pPr marL="0" marR="0">
                        <a:lnSpc>
                          <a:spcPct val="115000"/>
                        </a:lnSpc>
                        <a:spcAft>
                          <a:spcPts val="800"/>
                        </a:spcAft>
                        <a:buNone/>
                      </a:pPr>
                      <a:r>
                        <a:rPr lang="en-US" sz="1100" kern="0">
                          <a:effectLst/>
                        </a:rPr>
                        <a:t>Securing recognition-based partnerships</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30600" marR="30600" marT="30600" marB="30600" anchor="ctr"/>
                </a:tc>
                <a:extLst>
                  <a:ext uri="{0D108BD9-81ED-4DB2-BD59-A6C34878D82A}">
                    <a16:rowId xmlns:a16="http://schemas.microsoft.com/office/drawing/2014/main" val="2873792132"/>
                  </a:ext>
                </a:extLst>
              </a:tr>
              <a:tr h="463397">
                <a:tc>
                  <a:txBody>
                    <a:bodyPr/>
                    <a:lstStyle/>
                    <a:p>
                      <a:pPr marL="0" marR="0">
                        <a:lnSpc>
                          <a:spcPct val="115000"/>
                        </a:lnSpc>
                        <a:spcAft>
                          <a:spcPts val="800"/>
                        </a:spcAft>
                        <a:buNone/>
                      </a:pPr>
                      <a:r>
                        <a:rPr lang="en-US" sz="1100" kern="0">
                          <a:effectLst/>
                        </a:rPr>
                        <a:t>Corporate donation requests</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30600" marR="30600" marT="30600" marB="30600" anchor="ctr"/>
                </a:tc>
                <a:tc>
                  <a:txBody>
                    <a:bodyPr/>
                    <a:lstStyle/>
                    <a:p>
                      <a:pPr marL="0" marR="0">
                        <a:lnSpc>
                          <a:spcPct val="115000"/>
                        </a:lnSpc>
                        <a:spcAft>
                          <a:spcPts val="800"/>
                        </a:spcAft>
                        <a:buNone/>
                      </a:pPr>
                      <a:r>
                        <a:rPr lang="en-US" sz="1100" kern="0">
                          <a:effectLst/>
                        </a:rPr>
                        <a:t>Appeals to businesses seeking financial contributions or in-kind support</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30600" marR="30600" marT="30600" marB="30600" anchor="ctr"/>
                </a:tc>
                <a:tc>
                  <a:txBody>
                    <a:bodyPr/>
                    <a:lstStyle/>
                    <a:p>
                      <a:pPr marL="0" marR="0">
                        <a:lnSpc>
                          <a:spcPct val="115000"/>
                        </a:lnSpc>
                        <a:spcAft>
                          <a:spcPts val="800"/>
                        </a:spcAft>
                        <a:buNone/>
                      </a:pPr>
                      <a:r>
                        <a:rPr lang="en-US" sz="1100" kern="0">
                          <a:effectLst/>
                        </a:rPr>
                        <a:t>Building corporate partnerships</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30600" marR="30600" marT="30600" marB="30600" anchor="ctr"/>
                </a:tc>
                <a:extLst>
                  <a:ext uri="{0D108BD9-81ED-4DB2-BD59-A6C34878D82A}">
                    <a16:rowId xmlns:a16="http://schemas.microsoft.com/office/drawing/2014/main" val="1128399276"/>
                  </a:ext>
                </a:extLst>
              </a:tr>
              <a:tr h="463397">
                <a:tc>
                  <a:txBody>
                    <a:bodyPr/>
                    <a:lstStyle/>
                    <a:p>
                      <a:pPr marL="0" marR="0">
                        <a:lnSpc>
                          <a:spcPct val="115000"/>
                        </a:lnSpc>
                        <a:spcAft>
                          <a:spcPts val="800"/>
                        </a:spcAft>
                        <a:buNone/>
                      </a:pPr>
                      <a:r>
                        <a:rPr lang="en-US" sz="1100" kern="0">
                          <a:effectLst/>
                        </a:rPr>
                        <a:t>Online donation requests</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30600" marR="30600" marT="30600" marB="30600" anchor="ctr"/>
                </a:tc>
                <a:tc>
                  <a:txBody>
                    <a:bodyPr/>
                    <a:lstStyle/>
                    <a:p>
                      <a:pPr marL="0" marR="0">
                        <a:lnSpc>
                          <a:spcPct val="115000"/>
                        </a:lnSpc>
                        <a:spcAft>
                          <a:spcPts val="800"/>
                        </a:spcAft>
                        <a:buNone/>
                      </a:pPr>
                      <a:r>
                        <a:rPr lang="en-US" sz="1100" kern="0">
                          <a:effectLst/>
                        </a:rPr>
                        <a:t>Digital appeals encouraging contributions via online giving forms</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30600" marR="30600" marT="30600" marB="30600" anchor="ctr"/>
                </a:tc>
                <a:tc>
                  <a:txBody>
                    <a:bodyPr/>
                    <a:lstStyle/>
                    <a:p>
                      <a:pPr marL="0" marR="0">
                        <a:lnSpc>
                          <a:spcPct val="115000"/>
                        </a:lnSpc>
                        <a:spcAft>
                          <a:spcPts val="800"/>
                        </a:spcAft>
                        <a:buNone/>
                      </a:pPr>
                      <a:r>
                        <a:rPr lang="en-US" sz="1100" kern="0">
                          <a:effectLst/>
                        </a:rPr>
                        <a:t>Leveraging convenience of online platforms</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30600" marR="30600" marT="30600" marB="30600" anchor="ctr"/>
                </a:tc>
                <a:extLst>
                  <a:ext uri="{0D108BD9-81ED-4DB2-BD59-A6C34878D82A}">
                    <a16:rowId xmlns:a16="http://schemas.microsoft.com/office/drawing/2014/main" val="2291587743"/>
                  </a:ext>
                </a:extLst>
              </a:tr>
              <a:tr h="463397">
                <a:tc>
                  <a:txBody>
                    <a:bodyPr/>
                    <a:lstStyle/>
                    <a:p>
                      <a:pPr marL="0" marR="0">
                        <a:lnSpc>
                          <a:spcPct val="115000"/>
                        </a:lnSpc>
                        <a:spcAft>
                          <a:spcPts val="800"/>
                        </a:spcAft>
                        <a:buNone/>
                      </a:pPr>
                      <a:r>
                        <a:rPr lang="en-US" sz="1100" kern="0">
                          <a:effectLst/>
                        </a:rPr>
                        <a:t>Direct mail appeals</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30600" marR="30600" marT="30600" marB="30600" anchor="ctr"/>
                </a:tc>
                <a:tc>
                  <a:txBody>
                    <a:bodyPr/>
                    <a:lstStyle/>
                    <a:p>
                      <a:pPr marL="0" marR="0">
                        <a:lnSpc>
                          <a:spcPct val="115000"/>
                        </a:lnSpc>
                        <a:spcAft>
                          <a:spcPts val="800"/>
                        </a:spcAft>
                        <a:buNone/>
                      </a:pPr>
                      <a:r>
                        <a:rPr lang="en-US" sz="1100" kern="0">
                          <a:effectLst/>
                        </a:rPr>
                        <a:t>Traditional appeals sent via postal mail with personalized letters and return envelopes</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30600" marR="30600" marT="30600" marB="30600" anchor="ctr"/>
                </a:tc>
                <a:tc>
                  <a:txBody>
                    <a:bodyPr/>
                    <a:lstStyle/>
                    <a:p>
                      <a:pPr marL="0" marR="0">
                        <a:lnSpc>
                          <a:spcPct val="115000"/>
                        </a:lnSpc>
                        <a:spcAft>
                          <a:spcPts val="800"/>
                        </a:spcAft>
                        <a:buNone/>
                      </a:pPr>
                      <a:r>
                        <a:rPr lang="en-US" sz="1100" kern="0">
                          <a:effectLst/>
                        </a:rPr>
                        <a:t>Reaching donors who prefer physical mail</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30600" marR="30600" marT="30600" marB="30600" anchor="ctr"/>
                </a:tc>
                <a:extLst>
                  <a:ext uri="{0D108BD9-81ED-4DB2-BD59-A6C34878D82A}">
                    <a16:rowId xmlns:a16="http://schemas.microsoft.com/office/drawing/2014/main" val="3563301523"/>
                  </a:ext>
                </a:extLst>
              </a:tr>
              <a:tr h="215030">
                <a:tc>
                  <a:txBody>
                    <a:bodyPr/>
                    <a:lstStyle/>
                    <a:p>
                      <a:pPr marL="0" marR="0">
                        <a:lnSpc>
                          <a:spcPct val="115000"/>
                        </a:lnSpc>
                        <a:spcAft>
                          <a:spcPts val="800"/>
                        </a:spcAft>
                        <a:buNone/>
                      </a:pPr>
                      <a:r>
                        <a:rPr lang="en-US" sz="1100" kern="0" dirty="0">
                          <a:effectLst/>
                        </a:rPr>
                        <a:t> </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0600" marR="30600" marT="30600" marB="30600" anchor="ctr"/>
                </a:tc>
                <a:tc>
                  <a:txBody>
                    <a:bodyPr/>
                    <a:lstStyle/>
                    <a:p>
                      <a:pPr marL="0" marR="0">
                        <a:lnSpc>
                          <a:spcPct val="115000"/>
                        </a:lnSpc>
                        <a:spcAft>
                          <a:spcPts val="800"/>
                        </a:spcAft>
                        <a:buNone/>
                      </a:pPr>
                      <a:r>
                        <a:rPr lang="en-US" sz="1100" kern="0">
                          <a:effectLst/>
                        </a:rPr>
                        <a:t> </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30600" marR="30600" marT="30600" marB="30600" anchor="ctr"/>
                </a:tc>
                <a:tc>
                  <a:txBody>
                    <a:bodyPr/>
                    <a:lstStyle/>
                    <a:p>
                      <a:pPr marL="0" marR="0">
                        <a:lnSpc>
                          <a:spcPct val="115000"/>
                        </a:lnSpc>
                        <a:spcAft>
                          <a:spcPts val="800"/>
                        </a:spcAft>
                        <a:buNone/>
                      </a:pPr>
                      <a:r>
                        <a:rPr lang="en-US" sz="1100" kern="0" dirty="0">
                          <a:effectLst/>
                        </a:rPr>
                        <a:t> </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0600" marR="30600" marT="30600" marB="30600" anchor="ctr"/>
                </a:tc>
                <a:extLst>
                  <a:ext uri="{0D108BD9-81ED-4DB2-BD59-A6C34878D82A}">
                    <a16:rowId xmlns:a16="http://schemas.microsoft.com/office/drawing/2014/main" val="2929935876"/>
                  </a:ext>
                </a:extLst>
              </a:tr>
            </a:tbl>
          </a:graphicData>
        </a:graphic>
      </p:graphicFrame>
      <p:sp>
        <p:nvSpPr>
          <p:cNvPr id="5" name="TextBox 4">
            <a:extLst>
              <a:ext uri="{FF2B5EF4-FFF2-40B4-BE49-F238E27FC236}">
                <a16:creationId xmlns:a16="http://schemas.microsoft.com/office/drawing/2014/main" id="{B6B0C0C7-EDD6-F4C6-D3B3-1B77F18B5B10}"/>
              </a:ext>
            </a:extLst>
          </p:cNvPr>
          <p:cNvSpPr txBox="1"/>
          <p:nvPr/>
        </p:nvSpPr>
        <p:spPr>
          <a:xfrm>
            <a:off x="9416143" y="827314"/>
            <a:ext cx="2024743" cy="1200329"/>
          </a:xfrm>
          <a:prstGeom prst="rect">
            <a:avLst/>
          </a:prstGeom>
          <a:noFill/>
        </p:spPr>
        <p:txBody>
          <a:bodyPr wrap="square" rtlCol="0">
            <a:spAutoFit/>
          </a:bodyPr>
          <a:lstStyle/>
          <a:p>
            <a:r>
              <a:rPr lang="en-US" sz="1200" dirty="0"/>
              <a:t>Source:  </a:t>
            </a:r>
            <a:r>
              <a:rPr lang="en-US" sz="1200" u="sng" dirty="0">
                <a:hlinkClick r:id="rId8"/>
              </a:rPr>
              <a:t>https://bloomerang.com/blog/annual-appeal</a:t>
            </a:r>
            <a:endParaRPr lang="en-US" sz="1200" dirty="0"/>
          </a:p>
          <a:p>
            <a:endParaRPr lang="en-US" dirty="0"/>
          </a:p>
          <a:p>
            <a:endParaRPr lang="en-US" dirty="0"/>
          </a:p>
        </p:txBody>
      </p:sp>
    </p:spTree>
    <p:extLst>
      <p:ext uri="{BB962C8B-B14F-4D97-AF65-F5344CB8AC3E}">
        <p14:creationId xmlns:p14="http://schemas.microsoft.com/office/powerpoint/2010/main" val="16203402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423E3A-3B25-C680-7618-BA0BC93D39C3}"/>
              </a:ext>
            </a:extLst>
          </p:cNvPr>
          <p:cNvSpPr>
            <a:spLocks noGrp="1"/>
          </p:cNvSpPr>
          <p:nvPr>
            <p:ph type="title"/>
          </p:nvPr>
        </p:nvSpPr>
        <p:spPr/>
        <p:txBody>
          <a:bodyPr/>
          <a:lstStyle/>
          <a:p>
            <a:r>
              <a:rPr lang="en-US" dirty="0"/>
              <a:t>Compelling Annual Appeal</a:t>
            </a:r>
          </a:p>
        </p:txBody>
      </p:sp>
      <p:sp>
        <p:nvSpPr>
          <p:cNvPr id="3" name="Content Placeholder 2">
            <a:extLst>
              <a:ext uri="{FF2B5EF4-FFF2-40B4-BE49-F238E27FC236}">
                <a16:creationId xmlns:a16="http://schemas.microsoft.com/office/drawing/2014/main" id="{64ECBF3B-7FA8-5254-0E42-ECF776D0B874}"/>
              </a:ext>
            </a:extLst>
          </p:cNvPr>
          <p:cNvSpPr>
            <a:spLocks noGrp="1"/>
          </p:cNvSpPr>
          <p:nvPr>
            <p:ph idx="1"/>
          </p:nvPr>
        </p:nvSpPr>
        <p:spPr>
          <a:xfrm>
            <a:off x="581192" y="2180496"/>
            <a:ext cx="11029615" cy="4383590"/>
          </a:xfrm>
        </p:spPr>
        <p:txBody>
          <a:bodyPr>
            <a:normAutofit lnSpcReduction="10000"/>
          </a:bodyPr>
          <a:lstStyle/>
          <a:p>
            <a:pPr marL="0" indent="0">
              <a:buNone/>
            </a:pPr>
            <a:r>
              <a:rPr lang="en-US" b="1" dirty="0"/>
              <a:t>Whether it’s a letter, email, social media post, personal call, or presentation</a:t>
            </a:r>
          </a:p>
          <a:p>
            <a:r>
              <a:rPr lang="en-US" b="1" dirty="0"/>
              <a:t>Compelling opening</a:t>
            </a:r>
            <a:r>
              <a:rPr lang="en-US" dirty="0"/>
              <a:t>:  grab attention with a powerful story, surprising statistic or emotional hook that connects to your mission</a:t>
            </a:r>
          </a:p>
          <a:p>
            <a:r>
              <a:rPr lang="en-US" b="1" dirty="0"/>
              <a:t>Share your impact through storytelling</a:t>
            </a:r>
            <a:r>
              <a:rPr lang="en-US" dirty="0"/>
              <a:t>: make it tangible and personal for the reader, how your organization helps</a:t>
            </a:r>
          </a:p>
          <a:p>
            <a:r>
              <a:rPr lang="en-US" b="1" dirty="0"/>
              <a:t>Connect the donor to the impact</a:t>
            </a:r>
            <a:r>
              <a:rPr lang="en-US" dirty="0"/>
              <a:t>:  show how their current and/or previous gift(s) have or will make a difference</a:t>
            </a:r>
          </a:p>
          <a:p>
            <a:r>
              <a:rPr lang="en-US" b="1" dirty="0"/>
              <a:t>Make a clear specific ask</a:t>
            </a:r>
            <a:r>
              <a:rPr lang="en-US" dirty="0"/>
              <a:t>:  tell them what you’re asking for and what the donation will accomplish</a:t>
            </a:r>
          </a:p>
          <a:p>
            <a:r>
              <a:rPr lang="en-US" b="1" dirty="0"/>
              <a:t>Close with gratitude and urgenc</a:t>
            </a:r>
            <a:r>
              <a:rPr lang="en-US" dirty="0"/>
              <a:t>y:  thank them for their partnership, reinforce the deadline or urgency, and provide clear instructions on how to give</a:t>
            </a:r>
          </a:p>
          <a:p>
            <a:endParaRPr lang="en-US" dirty="0"/>
          </a:p>
          <a:p>
            <a:endParaRPr lang="en-US" dirty="0"/>
          </a:p>
          <a:p>
            <a:pPr marL="0" indent="0">
              <a:buNone/>
            </a:pPr>
            <a:r>
              <a:rPr lang="en-US" sz="1200" dirty="0"/>
              <a:t>Reference:  </a:t>
            </a:r>
            <a:r>
              <a:rPr lang="en-US" sz="1200" dirty="0">
                <a:hlinkClick r:id="rId3"/>
              </a:rPr>
              <a:t>http://bloomerang.com/blog/annual-appea</a:t>
            </a:r>
            <a:r>
              <a:rPr lang="en-US" sz="1200" dirty="0"/>
              <a:t>l</a:t>
            </a:r>
          </a:p>
          <a:p>
            <a:endParaRPr lang="en-US" dirty="0"/>
          </a:p>
        </p:txBody>
      </p:sp>
    </p:spTree>
    <p:extLst>
      <p:ext uri="{BB962C8B-B14F-4D97-AF65-F5344CB8AC3E}">
        <p14:creationId xmlns:p14="http://schemas.microsoft.com/office/powerpoint/2010/main" val="2632213426"/>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{0872A705-4A19-F749-A3D9-6CD1D6311F20}tf10001123</Template>
  <TotalTime>377</TotalTime>
  <Words>1412</Words>
  <Application>Microsoft Office PowerPoint</Application>
  <PresentationFormat>Widescreen</PresentationFormat>
  <Paragraphs>153</Paragraphs>
  <Slides>12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Calibri</vt:lpstr>
      <vt:lpstr>Gill Sans MT</vt:lpstr>
      <vt:lpstr>Symbol</vt:lpstr>
      <vt:lpstr>Wingdings 2</vt:lpstr>
      <vt:lpstr>Dividend</vt:lpstr>
      <vt:lpstr>CORFA Friends share call</vt:lpstr>
      <vt:lpstr>First things first</vt:lpstr>
      <vt:lpstr>Nonprofit fundraising strategies</vt:lpstr>
      <vt:lpstr>What’s Always True</vt:lpstr>
      <vt:lpstr>A word about donors                                               (well, a few words about Donors)</vt:lpstr>
      <vt:lpstr>What donors give to and when</vt:lpstr>
      <vt:lpstr>What donors give to and when</vt:lpstr>
      <vt:lpstr>PowerPoint Presentation</vt:lpstr>
      <vt:lpstr>Compelling Annual Appeal</vt:lpstr>
      <vt:lpstr>Useful tools</vt:lpstr>
      <vt:lpstr>A few Tips</vt:lpstr>
      <vt:lpstr>What Board members can do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Polly Sheppard</dc:creator>
  <cp:lastModifiedBy>joan patterson</cp:lastModifiedBy>
  <cp:revision>4</cp:revision>
  <dcterms:created xsi:type="dcterms:W3CDTF">2026-05-25T16:16:58Z</dcterms:created>
  <dcterms:modified xsi:type="dcterms:W3CDTF">2026-05-30T20:24:06Z</dcterms:modified>
</cp:coreProperties>
</file>